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27" r:id="rId4"/>
    <p:sldId id="365" r:id="rId5"/>
    <p:sldId id="297" r:id="rId6"/>
    <p:sldId id="372" r:id="rId7"/>
    <p:sldId id="340" r:id="rId8"/>
    <p:sldId id="329" r:id="rId9"/>
    <p:sldId id="338" r:id="rId10"/>
    <p:sldId id="366" r:id="rId11"/>
    <p:sldId id="280" r:id="rId12"/>
    <p:sldId id="346" r:id="rId13"/>
    <p:sldId id="347" r:id="rId14"/>
    <p:sldId id="348" r:id="rId15"/>
    <p:sldId id="352" r:id="rId16"/>
    <p:sldId id="281" r:id="rId17"/>
    <p:sldId id="350" r:id="rId18"/>
    <p:sldId id="351" r:id="rId19"/>
    <p:sldId id="259" r:id="rId20"/>
    <p:sldId id="283" r:id="rId21"/>
    <p:sldId id="282" r:id="rId22"/>
    <p:sldId id="354" r:id="rId23"/>
    <p:sldId id="355" r:id="rId24"/>
    <p:sldId id="356" r:id="rId25"/>
    <p:sldId id="357" r:id="rId26"/>
    <p:sldId id="358" r:id="rId27"/>
    <p:sldId id="359" r:id="rId28"/>
    <p:sldId id="334" r:id="rId29"/>
    <p:sldId id="262" r:id="rId30"/>
    <p:sldId id="343" r:id="rId31"/>
    <p:sldId id="260" r:id="rId32"/>
    <p:sldId id="261" r:id="rId33"/>
    <p:sldId id="360" r:id="rId34"/>
    <p:sldId id="361" r:id="rId35"/>
    <p:sldId id="362" r:id="rId36"/>
    <p:sldId id="363" r:id="rId37"/>
    <p:sldId id="284" r:id="rId38"/>
    <p:sldId id="335" r:id="rId39"/>
    <p:sldId id="367" r:id="rId40"/>
    <p:sldId id="364" r:id="rId41"/>
    <p:sldId id="285" r:id="rId42"/>
    <p:sldId id="353" r:id="rId43"/>
    <p:sldId id="345" r:id="rId44"/>
    <p:sldId id="268" r:id="rId45"/>
    <p:sldId id="331" r:id="rId46"/>
    <p:sldId id="272" r:id="rId47"/>
    <p:sldId id="337" r:id="rId48"/>
    <p:sldId id="273" r:id="rId49"/>
    <p:sldId id="276" r:id="rId50"/>
    <p:sldId id="279" r:id="rId51"/>
    <p:sldId id="330" r:id="rId52"/>
    <p:sldId id="301" r:id="rId53"/>
    <p:sldId id="258" r:id="rId54"/>
    <p:sldId id="302" r:id="rId55"/>
    <p:sldId id="344" r:id="rId56"/>
    <p:sldId id="287" r:id="rId57"/>
    <p:sldId id="289" r:id="rId58"/>
    <p:sldId id="288" r:id="rId59"/>
    <p:sldId id="303" r:id="rId60"/>
    <p:sldId id="333" r:id="rId61"/>
    <p:sldId id="291" r:id="rId62"/>
    <p:sldId id="368" r:id="rId63"/>
    <p:sldId id="370" r:id="rId64"/>
    <p:sldId id="292" r:id="rId65"/>
    <p:sldId id="369" r:id="rId66"/>
    <p:sldId id="371" r:id="rId67"/>
    <p:sldId id="293" r:id="rId68"/>
    <p:sldId id="294" r:id="rId69"/>
    <p:sldId id="295" r:id="rId70"/>
    <p:sldId id="299" r:id="rId71"/>
    <p:sldId id="296" r:id="rId72"/>
    <p:sldId id="298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00" r:id="rId93"/>
    <p:sldId id="339" r:id="rId94"/>
    <p:sldId id="325" r:id="rId95"/>
    <p:sldId id="332" r:id="rId96"/>
    <p:sldId id="336" r:id="rId97"/>
    <p:sldId id="341" r:id="rId9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34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24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907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99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597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176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710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723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4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4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651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980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404FF-79CB-4582-BC55-748F2C2A3708}" type="datetimeFigureOut">
              <a:rPr lang="es-PE" smtClean="0"/>
              <a:t>25/09/2025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53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-J3gg1rcIs&amp;ab_channel=GusFai:Filosof%C3%ADa-Psicoan%C3%A1lisis-Psicolog%C3%ADa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 err="1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3701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29A5-80FA-5CA0-C144-948F4C67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B1A97-20EE-46C7-2736-D46A0EB1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El mundo helénico</a:t>
            </a:r>
          </a:p>
        </p:txBody>
      </p:sp>
    </p:spTree>
    <p:extLst>
      <p:ext uri="{BB962C8B-B14F-4D97-AF65-F5344CB8AC3E}">
        <p14:creationId xmlns:p14="http://schemas.microsoft.com/office/powerpoint/2010/main" val="134854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1630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45477"/>
            <a:ext cx="10515600" cy="58615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No existe Grecia, en sí misma, tal y como la conocemos ahora.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7508"/>
            <a:ext cx="12192000" cy="602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8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522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39262"/>
            <a:ext cx="12192000" cy="129328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Conjunto de “</a:t>
            </a:r>
            <a:r>
              <a:rPr lang="es-PE" dirty="0" err="1">
                <a:solidFill>
                  <a:srgbClr val="FF0000"/>
                </a:solidFill>
              </a:rPr>
              <a:t>poleis</a:t>
            </a:r>
            <a:r>
              <a:rPr lang="es-PE" dirty="0"/>
              <a:t>”: ciudades-estado con estructuras políticas diferentes; intereses diversos, guerras entre ellas. Se reconocen como parte de una unidad espiritual: la </a:t>
            </a:r>
            <a:r>
              <a:rPr lang="es-PE" dirty="0" err="1">
                <a:solidFill>
                  <a:srgbClr val="FF0000"/>
                </a:solidFill>
              </a:rPr>
              <a:t>hélade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550"/>
            <a:ext cx="12191999" cy="50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954" y="849086"/>
            <a:ext cx="10515600" cy="558913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Comparten comercio, juegos, creencias.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82" y="2024742"/>
            <a:ext cx="6331404" cy="378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6" y="2054984"/>
            <a:ext cx="516851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7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Lengua, cultura, culto compartido = </a:t>
            </a:r>
            <a:r>
              <a:rPr lang="es-PE" dirty="0">
                <a:solidFill>
                  <a:srgbClr val="FF0000"/>
                </a:solidFill>
              </a:rPr>
              <a:t>humanidad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39" y="1533185"/>
            <a:ext cx="4023632" cy="5114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69" y="1468843"/>
            <a:ext cx="4444774" cy="5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3014" y="19249"/>
            <a:ext cx="10515600" cy="6176962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Dioses olímpicos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8" y="1646422"/>
            <a:ext cx="9262029" cy="4489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57555" y="617246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Lealtad</a:t>
            </a:r>
          </a:p>
          <a:p>
            <a:pPr algn="ctr"/>
            <a:r>
              <a:rPr lang="es-PE" sz="1600" dirty="0"/>
              <a:t>Matrimonio</a:t>
            </a:r>
          </a:p>
          <a:p>
            <a:pPr algn="ctr"/>
            <a:r>
              <a:rPr lang="es-PE" sz="1600" dirty="0"/>
              <a:t>Familia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641241" y="889020"/>
            <a:ext cx="93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Cielo</a:t>
            </a:r>
          </a:p>
          <a:p>
            <a:pPr algn="ctr"/>
            <a:r>
              <a:rPr lang="es-PE" sz="1600" dirty="0"/>
              <a:t>Trueno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45477" y="781307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Mares</a:t>
            </a:r>
          </a:p>
          <a:p>
            <a:pPr algn="ctr"/>
            <a:r>
              <a:rPr lang="es-PE" sz="1600" dirty="0"/>
              <a:t>Océanos</a:t>
            </a:r>
          </a:p>
          <a:p>
            <a:pPr algn="ctr"/>
            <a:r>
              <a:rPr lang="es-PE" sz="1600" dirty="0"/>
              <a:t>Terremotos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376841" y="95836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Sabiduría</a:t>
            </a:r>
          </a:p>
          <a:p>
            <a:pPr algn="ctr"/>
            <a:r>
              <a:rPr lang="es-PE" sz="1600" dirty="0"/>
              <a:t>Guerra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139516" y="6162361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Fuego</a:t>
            </a:r>
          </a:p>
          <a:p>
            <a:pPr algn="ctr"/>
            <a:r>
              <a:rPr lang="es-PE" sz="1600" dirty="0"/>
              <a:t>Forja</a:t>
            </a:r>
          </a:p>
          <a:p>
            <a:pPr algn="ctr"/>
            <a:r>
              <a:rPr lang="es-PE" sz="1600" dirty="0"/>
              <a:t>Herreros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8247" y="803852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Luz</a:t>
            </a:r>
          </a:p>
          <a:p>
            <a:pPr algn="ctr"/>
            <a:r>
              <a:rPr lang="es-PE" sz="1600" dirty="0"/>
              <a:t>Sol</a:t>
            </a:r>
          </a:p>
          <a:p>
            <a:pPr algn="ctr"/>
            <a:r>
              <a:rPr lang="es-PE" sz="1600" dirty="0"/>
              <a:t>Artes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37543" y="6160403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Naturaleza</a:t>
            </a:r>
          </a:p>
          <a:p>
            <a:pPr algn="ctr"/>
            <a:r>
              <a:rPr lang="es-PE" sz="1600" dirty="0"/>
              <a:t>Animales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26272" y="84277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Mensajero</a:t>
            </a:r>
          </a:p>
          <a:p>
            <a:pPr algn="ctr"/>
            <a:r>
              <a:rPr lang="es-PE" sz="1600" dirty="0"/>
              <a:t>Viajeros</a:t>
            </a:r>
          </a:p>
          <a:p>
            <a:pPr algn="ctr"/>
            <a:r>
              <a:rPr lang="es-PE" sz="1600" dirty="0"/>
              <a:t>Comerciantes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873647" y="6121588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Guerra</a:t>
            </a:r>
          </a:p>
          <a:p>
            <a:pPr algn="ctr"/>
            <a:r>
              <a:rPr lang="es-PE" sz="1600" dirty="0"/>
              <a:t>Violencia</a:t>
            </a:r>
          </a:p>
          <a:p>
            <a:pPr algn="ctr"/>
            <a:r>
              <a:rPr lang="es-PE" sz="1600" dirty="0"/>
              <a:t>Fuerza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319504" y="6121589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Vino</a:t>
            </a:r>
          </a:p>
          <a:p>
            <a:pPr algn="ctr"/>
            <a:r>
              <a:rPr lang="es-PE" sz="1600" dirty="0"/>
              <a:t>Festividad</a:t>
            </a:r>
          </a:p>
          <a:p>
            <a:pPr algn="ctr"/>
            <a:r>
              <a:rPr lang="es-PE" sz="1600" dirty="0"/>
              <a:t>Embriaguez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433813" y="613542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Tierra</a:t>
            </a:r>
          </a:p>
          <a:p>
            <a:pPr algn="ctr"/>
            <a:r>
              <a:rPr lang="es-PE" sz="1600" dirty="0"/>
              <a:t>Cultivo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837544" y="981594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Amor</a:t>
            </a:r>
          </a:p>
          <a:p>
            <a:pPr algn="ctr"/>
            <a:r>
              <a:rPr lang="es-PE" sz="1600" dirty="0"/>
              <a:t>Belleza</a:t>
            </a:r>
          </a:p>
        </p:txBody>
      </p:sp>
    </p:spTree>
    <p:extLst>
      <p:ext uri="{BB962C8B-B14F-4D97-AF65-F5344CB8AC3E}">
        <p14:creationId xmlns:p14="http://schemas.microsoft.com/office/powerpoint/2010/main" val="357010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49086"/>
            <a:ext cx="10515600" cy="532787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Mitos</a:t>
            </a:r>
            <a:r>
              <a:rPr lang="es-PE" dirty="0"/>
              <a:t> = relatos sobre cosmos = Estructuración del universo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43" y="1803694"/>
            <a:ext cx="5806285" cy="37670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2" y="1803694"/>
            <a:ext cx="5128355" cy="3846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8" y="5785418"/>
            <a:ext cx="3524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5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98715"/>
            <a:ext cx="121920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El imaginario de </a:t>
            </a:r>
            <a:r>
              <a:rPr lang="es-PE" dirty="0">
                <a:solidFill>
                  <a:srgbClr val="FF0000"/>
                </a:solidFill>
              </a:rPr>
              <a:t>Homero</a:t>
            </a:r>
            <a:r>
              <a:rPr lang="es-PE" dirty="0"/>
              <a:t>, preservado oralmente por mucho tiempo, luego por escrito. Se le memorizaba y recitaba; finalidad pedagógica. Objetivo religioso y político.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143"/>
            <a:ext cx="12192000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987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Paradigma de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; Victoria = seguridad y supervivencia. Si no se gana, al menos alcanzar la gloria. 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661"/>
            <a:ext cx="12192000" cy="52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567097" y="4286936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334789" y="3685784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1638537" y="3501118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1197428" y="3155434"/>
            <a:ext cx="1053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Minoica           Micénica           Época Oscura           Época Arcaica           Época Clásica            Época Helenística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5" y="256093"/>
            <a:ext cx="3331054" cy="2129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0" y="4490533"/>
            <a:ext cx="2920093" cy="22366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17" y="213950"/>
            <a:ext cx="3696396" cy="21689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334" y="4393441"/>
            <a:ext cx="3851519" cy="23337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737" y="256093"/>
            <a:ext cx="3194771" cy="203303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167" y="4392599"/>
            <a:ext cx="3345341" cy="2244342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V="1">
            <a:off x="1638537" y="2612571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2995860" y="3599935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4654134" y="2532849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>
            <a:off x="6435875" y="3593466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8438514" y="2586575"/>
            <a:ext cx="1129639" cy="4235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>
            <a:off x="10634182" y="3672903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0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Narrativas de Justicia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Gonzalo Gamio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639" y="1027906"/>
            <a:ext cx="3860607" cy="48972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9311"/>
            <a:ext cx="5195969" cy="303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1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51021" y="4093978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266325" y="3236722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461392" y="3737582"/>
            <a:ext cx="1357323" cy="1479959"/>
            <a:chOff x="4090757" y="2929728"/>
            <a:chExt cx="443392" cy="1479959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090757" y="4040355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-1200 circa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5615356" y="477956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479086" y="482803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2920331" y="301185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Troya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479086" y="3296018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sp>
        <p:nvSpPr>
          <p:cNvPr id="13" name="22 CuadroTexto"/>
          <p:cNvSpPr txBox="1"/>
          <p:nvPr/>
        </p:nvSpPr>
        <p:spPr>
          <a:xfrm>
            <a:off x="5840844" y="347218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19" y="616013"/>
            <a:ext cx="2316961" cy="2074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1" y="0"/>
            <a:ext cx="3414847" cy="29297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47" y="131701"/>
            <a:ext cx="2101129" cy="2789109"/>
          </a:xfrm>
          <a:prstGeom prst="rect">
            <a:avLst/>
          </a:prstGeom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D78D5DF4-5827-FF51-64B3-9A15C2704268}"/>
              </a:ext>
            </a:extLst>
          </p:cNvPr>
          <p:cNvSpPr txBox="1"/>
          <p:nvPr/>
        </p:nvSpPr>
        <p:spPr>
          <a:xfrm>
            <a:off x="804683" y="5755909"/>
            <a:ext cx="1061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u="sng" dirty="0">
                <a:solidFill>
                  <a:srgbClr val="FF0000"/>
                </a:solidFill>
              </a:rPr>
              <a:t>La Orestíada, escrita en el siglo de Pericles</a:t>
            </a:r>
            <a:r>
              <a:rPr lang="es-PE" sz="2800" dirty="0"/>
              <a:t>, se remite a hechos ocurridos </a:t>
            </a:r>
            <a:r>
              <a:rPr lang="es-PE" sz="2800" u="sng" dirty="0">
                <a:solidFill>
                  <a:srgbClr val="00B050"/>
                </a:solidFill>
              </a:rPr>
              <a:t>antes y durante la épica de Homero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0B800A-4F31-A85C-BA10-100325F61B0A}"/>
              </a:ext>
            </a:extLst>
          </p:cNvPr>
          <p:cNvCxnSpPr>
            <a:cxnSpLocks/>
          </p:cNvCxnSpPr>
          <p:nvPr/>
        </p:nvCxnSpPr>
        <p:spPr>
          <a:xfrm flipV="1">
            <a:off x="3985846" y="4590127"/>
            <a:ext cx="4925203" cy="120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5D8D90-E6E1-BB29-B768-AF9CAFE656C2}"/>
              </a:ext>
            </a:extLst>
          </p:cNvPr>
          <p:cNvCxnSpPr>
            <a:cxnSpLocks/>
          </p:cNvCxnSpPr>
          <p:nvPr/>
        </p:nvCxnSpPr>
        <p:spPr>
          <a:xfrm flipH="1" flipV="1">
            <a:off x="4426488" y="4467680"/>
            <a:ext cx="1457157" cy="212422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157047" y="168398"/>
            <a:ext cx="872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Universo = totalidad organizada parcialmente comprensible. El orden del cosmos</a:t>
            </a:r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728"/>
            <a:ext cx="12192000" cy="60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73625" y="0"/>
            <a:ext cx="1211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Diké</a:t>
            </a:r>
            <a:r>
              <a:rPr lang="es-PE" dirty="0"/>
              <a:t> y Themis (hija y madre)=  Derecho y Justicia : </a:t>
            </a:r>
            <a:r>
              <a:rPr lang="es-PE" dirty="0">
                <a:solidFill>
                  <a:srgbClr val="FF0000"/>
                </a:solidFill>
              </a:rPr>
              <a:t>Vigilancia del cosmos: </a:t>
            </a:r>
            <a:r>
              <a:rPr lang="es-PE" dirty="0"/>
              <a:t>En Roma:</a:t>
            </a:r>
            <a:r>
              <a:rPr lang="es-PE" dirty="0">
                <a:solidFill>
                  <a:srgbClr val="FF0000"/>
                </a:solidFill>
              </a:rPr>
              <a:t> </a:t>
            </a:r>
            <a:r>
              <a:rPr lang="es-PE" dirty="0" err="1">
                <a:solidFill>
                  <a:srgbClr val="FF0000"/>
                </a:solidFill>
              </a:rPr>
              <a:t>Iustitia</a:t>
            </a:r>
            <a:endParaRPr lang="es-PE" dirty="0">
              <a:solidFill>
                <a:srgbClr val="FF0000"/>
              </a:solidFill>
            </a:endParaRPr>
          </a:p>
          <a:p>
            <a:endParaRPr lang="es-PE" dirty="0">
              <a:solidFill>
                <a:srgbClr val="FF0000"/>
              </a:solidFill>
            </a:endParaRPr>
          </a:p>
          <a:p>
            <a:r>
              <a:rPr lang="es-MX" dirty="0"/>
              <a:t>En la mitología griega, Themis es la </a:t>
            </a:r>
            <a:r>
              <a:rPr lang="es-MX" dirty="0" err="1"/>
              <a:t>titánide</a:t>
            </a:r>
            <a:r>
              <a:rPr lang="es-MX" dirty="0"/>
              <a:t> del orden divino, la justicia y la ley eterna, mientras que </a:t>
            </a:r>
            <a:r>
              <a:rPr lang="es-MX" dirty="0" err="1"/>
              <a:t>Diké</a:t>
            </a:r>
            <a:r>
              <a:rPr lang="es-MX" dirty="0"/>
              <a:t> es su hija y una de las Horas, la personificación de la justicia humana y el juicio justo. Ambas diosas están vinculadas a la justicia, pero Temis representa un orden cósmico y eterno, y </a:t>
            </a:r>
            <a:r>
              <a:rPr lang="es-MX" dirty="0" err="1"/>
              <a:t>Diké</a:t>
            </a:r>
            <a:r>
              <a:rPr lang="es-MX" dirty="0"/>
              <a:t> se enfoca en la justicia dentro de las relaciones humanas y la legalidad. 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28B8-FB96-BD60-4119-BE57E4DD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" y="1477328"/>
            <a:ext cx="4326590" cy="5380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54248-E3B0-03FF-55D8-564D4628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0" y="1477328"/>
            <a:ext cx="7784916" cy="53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968062" y="185784"/>
            <a:ext cx="798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Cosmos = orden; Conservación del orden= Armonía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283"/>
            <a:ext cx="12191999" cy="61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652519" y="0"/>
            <a:ext cx="1014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Equilibrio = conflicto o tensión de fuerzas contrapuestas que se anulan recíprocamente. </a:t>
            </a:r>
          </a:p>
          <a:p>
            <a:r>
              <a:rPr lang="es-PE" dirty="0"/>
              <a:t>Si se cumple y mantiene el orden, honramos a la justicia, supervisora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8"/>
            <a:ext cx="12192000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043707" y="0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Lo justo = correcto, lo que es necesario que sea, la preservación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0" y="1933314"/>
            <a:ext cx="5546867" cy="36435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03" y="1933314"/>
            <a:ext cx="5074147" cy="38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0" y="194561"/>
            <a:ext cx="66211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3600" dirty="0"/>
          </a:p>
          <a:p>
            <a:r>
              <a:rPr lang="es-PE" sz="3600" dirty="0">
                <a:solidFill>
                  <a:srgbClr val="FF0000"/>
                </a:solidFill>
              </a:rPr>
              <a:t>Heráclito</a:t>
            </a:r>
            <a:r>
              <a:rPr lang="es-PE" sz="3600" dirty="0"/>
              <a:t> = “Sol y estrellas no podrán sobrepasar sus límites o las erinias lo descubrirán. (Fragmento 94, Poema)”</a:t>
            </a:r>
          </a:p>
          <a:p>
            <a:endParaRPr lang="es-PE" sz="3600" dirty="0"/>
          </a:p>
          <a:p>
            <a:endParaRPr lang="es-PE" sz="3600" dirty="0"/>
          </a:p>
          <a:p>
            <a:endParaRPr lang="es-PE" sz="3600" dirty="0"/>
          </a:p>
          <a:p>
            <a:r>
              <a:rPr lang="es-PE" sz="3600" dirty="0">
                <a:solidFill>
                  <a:srgbClr val="00B050"/>
                </a:solidFill>
              </a:rPr>
              <a:t>Parménides</a:t>
            </a:r>
            <a:r>
              <a:rPr lang="es-PE" sz="3600" dirty="0"/>
              <a:t> = “El ser no puede ser, así ha sido encadenado por el derecho y la justicia” (?)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18" y="165737"/>
            <a:ext cx="3194686" cy="31509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18" y="3541341"/>
            <a:ext cx="2662671" cy="33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42864" y="41845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Crimen = herida al orden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3" y="1136525"/>
            <a:ext cx="4249518" cy="50795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88" y="558530"/>
            <a:ext cx="2973793" cy="28097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000" y="4473828"/>
            <a:ext cx="3293398" cy="2237225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6061646" y="157941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 derecha 6"/>
          <p:cNvSpPr/>
          <p:nvPr/>
        </p:nvSpPr>
        <p:spPr>
          <a:xfrm rot="5400000">
            <a:off x="8410237" y="377103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22 CuadroTexto">
            <a:extLst>
              <a:ext uri="{FF2B5EF4-FFF2-40B4-BE49-F238E27FC236}">
                <a16:creationId xmlns:a16="http://schemas.microsoft.com/office/drawing/2014/main" id="{4F21ED62-2BC4-7893-019C-A623367C0F51}"/>
              </a:ext>
            </a:extLst>
          </p:cNvPr>
          <p:cNvSpPr txBox="1"/>
          <p:nvPr/>
        </p:nvSpPr>
        <p:spPr>
          <a:xfrm>
            <a:off x="1054227" y="2841829"/>
            <a:ext cx="4646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 err="1">
                <a:solidFill>
                  <a:srgbClr val="FF0000"/>
                </a:solidFill>
              </a:rPr>
              <a:t>Zeús</a:t>
            </a:r>
            <a:r>
              <a:rPr lang="es-PE" sz="5400" dirty="0">
                <a:solidFill>
                  <a:srgbClr val="FF0000"/>
                </a:solidFill>
              </a:rPr>
              <a:t> </a:t>
            </a:r>
          </a:p>
          <a:p>
            <a:r>
              <a:rPr lang="es-PE" sz="5400" dirty="0">
                <a:solidFill>
                  <a:srgbClr val="FF0000"/>
                </a:solidFill>
              </a:rPr>
              <a:t>Ley</a:t>
            </a:r>
          </a:p>
          <a:p>
            <a:r>
              <a:rPr lang="es-PE" sz="5400" dirty="0">
                <a:solidFill>
                  <a:srgbClr val="FF0000"/>
                </a:solidFill>
              </a:rPr>
              <a:t>Orden del cosmos</a:t>
            </a:r>
          </a:p>
        </p:txBody>
      </p:sp>
      <p:sp>
        <p:nvSpPr>
          <p:cNvPr id="9" name="22 CuadroTexto">
            <a:extLst>
              <a:ext uri="{FF2B5EF4-FFF2-40B4-BE49-F238E27FC236}">
                <a16:creationId xmlns:a16="http://schemas.microsoft.com/office/drawing/2014/main" id="{91CA21BB-9345-3CDB-9287-31869CAAD1B2}"/>
              </a:ext>
            </a:extLst>
          </p:cNvPr>
          <p:cNvSpPr txBox="1"/>
          <p:nvPr/>
        </p:nvSpPr>
        <p:spPr>
          <a:xfrm>
            <a:off x="6994168" y="965175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Atenea</a:t>
            </a:r>
          </a:p>
          <a:p>
            <a:r>
              <a:rPr lang="es-PE" sz="5400" dirty="0">
                <a:solidFill>
                  <a:srgbClr val="FF0000"/>
                </a:solidFill>
              </a:rPr>
              <a:t>Justicia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  <p:sp>
        <p:nvSpPr>
          <p:cNvPr id="10" name="22 CuadroTexto">
            <a:extLst>
              <a:ext uri="{FF2B5EF4-FFF2-40B4-BE49-F238E27FC236}">
                <a16:creationId xmlns:a16="http://schemas.microsoft.com/office/drawing/2014/main" id="{B27AFD51-6310-BBE8-DC0E-47F87E2F6845}"/>
              </a:ext>
            </a:extLst>
          </p:cNvPr>
          <p:cNvSpPr txBox="1"/>
          <p:nvPr/>
        </p:nvSpPr>
        <p:spPr>
          <a:xfrm>
            <a:off x="6523824" y="4357912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Erinias (furias)</a:t>
            </a:r>
          </a:p>
          <a:p>
            <a:r>
              <a:rPr lang="es-PE" sz="5400" dirty="0">
                <a:solidFill>
                  <a:srgbClr val="FF0000"/>
                </a:solidFill>
              </a:rPr>
              <a:t>Castigo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5196" y="365760"/>
            <a:ext cx="10515600" cy="5611698"/>
          </a:xfrm>
        </p:spPr>
        <p:txBody>
          <a:bodyPr/>
          <a:lstStyle/>
          <a:p>
            <a:r>
              <a:rPr lang="es-PE" dirty="0" err="1"/>
              <a:t>MacIntyre</a:t>
            </a:r>
            <a:r>
              <a:rPr lang="es-PE" dirty="0"/>
              <a:t>, en </a:t>
            </a:r>
            <a:r>
              <a:rPr lang="es-PE" i="1" dirty="0"/>
              <a:t>Tras la virtud</a:t>
            </a:r>
            <a:r>
              <a:rPr lang="es-PE" dirty="0"/>
              <a:t>, en el capítulo XI llamado “Las virtudes en Atenas”, señala que: </a:t>
            </a:r>
          </a:p>
          <a:p>
            <a:endParaRPr lang="es-PE" dirty="0"/>
          </a:p>
          <a:p>
            <a:pPr lvl="1" algn="just"/>
            <a:r>
              <a:rPr lang="es-PE" dirty="0"/>
              <a:t>“&lt;&lt;</a:t>
            </a:r>
            <a:r>
              <a:rPr lang="es-PE" i="1" dirty="0" err="1"/>
              <a:t>Díké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justicia</a:t>
            </a:r>
            <a:r>
              <a:rPr lang="es-PE" dirty="0"/>
              <a:t>) significa básicamente </a:t>
            </a:r>
            <a:r>
              <a:rPr lang="es-PE" dirty="0">
                <a:solidFill>
                  <a:srgbClr val="FF0000"/>
                </a:solidFill>
              </a:rPr>
              <a:t>el orden del universo</a:t>
            </a:r>
            <a:r>
              <a:rPr lang="es-PE" dirty="0"/>
              <a:t>&gt;&gt;, escribió </a:t>
            </a:r>
            <a:r>
              <a:rPr lang="es-PE" dirty="0" err="1"/>
              <a:t>Hugh</a:t>
            </a:r>
            <a:r>
              <a:rPr lang="es-PE" dirty="0"/>
              <a:t> Lloyd-Jones (1971, p. 161); </a:t>
            </a:r>
            <a:r>
              <a:rPr lang="es-PE" i="1" dirty="0" err="1"/>
              <a:t>dikaios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justo</a:t>
            </a:r>
            <a:r>
              <a:rPr lang="es-PE" dirty="0"/>
              <a:t>) es </a:t>
            </a:r>
            <a:r>
              <a:rPr lang="es-PE" dirty="0">
                <a:solidFill>
                  <a:srgbClr val="FF0000"/>
                </a:solidFill>
              </a:rPr>
              <a:t>el hombre que respeta y no viola ese orden</a:t>
            </a:r>
            <a:r>
              <a:rPr lang="es-PE" dirty="0"/>
              <a:t>. (…) Incluso en siglo V (a.C.) la naturaleza de la relación entre la </a:t>
            </a:r>
            <a:r>
              <a:rPr lang="es-PE" i="1" dirty="0" err="1"/>
              <a:t>dikaiosyne</a:t>
            </a:r>
            <a:r>
              <a:rPr lang="es-PE" dirty="0"/>
              <a:t> y algún orden cósmico no está tan clara como lo estaba en los poemas homéricos. (…) Ser </a:t>
            </a:r>
            <a:r>
              <a:rPr lang="es-PE" i="1" dirty="0" err="1"/>
              <a:t>dikaios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en Homero es no transgredir ese orden</a:t>
            </a:r>
            <a:r>
              <a:rPr lang="es-PE" dirty="0"/>
              <a:t>.”(1987,p.162)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68" y="4002059"/>
            <a:ext cx="2520055" cy="25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27415" y="495918"/>
            <a:ext cx="7454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dirty="0"/>
          </a:p>
          <a:p>
            <a:r>
              <a:rPr lang="es-PE" dirty="0"/>
              <a:t>No hay idea de pecado</a:t>
            </a:r>
          </a:p>
          <a:p>
            <a:endParaRPr lang="es-PE" dirty="0"/>
          </a:p>
          <a:p>
            <a:r>
              <a:rPr lang="es-PE" dirty="0"/>
              <a:t>Desmesura (</a:t>
            </a:r>
            <a:r>
              <a:rPr lang="es-PE" dirty="0" err="1"/>
              <a:t>hybris</a:t>
            </a:r>
            <a:r>
              <a:rPr lang="es-PE" dirty="0"/>
              <a:t>)</a:t>
            </a:r>
          </a:p>
          <a:p>
            <a:endParaRPr lang="es-PE" dirty="0"/>
          </a:p>
          <a:p>
            <a:r>
              <a:rPr lang="es-PE" dirty="0"/>
              <a:t>“</a:t>
            </a:r>
            <a:r>
              <a:rPr lang="es-PE" dirty="0" err="1"/>
              <a:t>Conocete</a:t>
            </a:r>
            <a:r>
              <a:rPr lang="es-PE" dirty="0"/>
              <a:t> a ti mismo” “nada demasiado”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Quebrar el orden = excederse, hacer injusticia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64" y="145908"/>
            <a:ext cx="5679983" cy="63991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15" y="3081241"/>
            <a:ext cx="4475018" cy="32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" y="2300385"/>
            <a:ext cx="2910762" cy="2910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747" y="1737980"/>
            <a:ext cx="3328988" cy="3382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2" y="260244"/>
            <a:ext cx="4484914" cy="62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</a:t>
            </a:r>
          </a:p>
          <a:p>
            <a:pPr marL="0" indent="0" algn="ctr">
              <a:buNone/>
            </a:pPr>
            <a:r>
              <a:rPr lang="es-PE" sz="16600" dirty="0"/>
              <a:t>VIRTUD</a:t>
            </a:r>
          </a:p>
        </p:txBody>
      </p:sp>
    </p:spTree>
    <p:extLst>
      <p:ext uri="{BB962C8B-B14F-4D97-AF65-F5344CB8AC3E}">
        <p14:creationId xmlns:p14="http://schemas.microsoft.com/office/powerpoint/2010/main" val="238832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7" y="0"/>
            <a:ext cx="9854293" cy="6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1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Virtud, </a:t>
            </a:r>
            <a:r>
              <a:rPr lang="es-PE" dirty="0" err="1"/>
              <a:t>virtuosidad</a:t>
            </a:r>
            <a:r>
              <a:rPr lang="es-PE" dirty="0"/>
              <a:t> o </a:t>
            </a:r>
            <a:r>
              <a:rPr lang="es-PE" dirty="0">
                <a:solidFill>
                  <a:srgbClr val="FF0000"/>
                </a:solidFill>
              </a:rPr>
              <a:t>excelencia</a:t>
            </a:r>
            <a:r>
              <a:rPr lang="es-PE" dirty="0"/>
              <a:t>: función cabal del cumplimiento de algo. (Virtud del caballo, de la espada, de la nave)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235"/>
            <a:ext cx="4995949" cy="3345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37" y="1339201"/>
            <a:ext cx="1915824" cy="50655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61" y="2366729"/>
            <a:ext cx="4910815" cy="2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“Vivir buscando y ejerciendo la virtud”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97" y="995015"/>
            <a:ext cx="6216101" cy="55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5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5444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Pero; ¿cuál es la virtud de lo </a:t>
            </a:r>
            <a:r>
              <a:rPr lang="es-PE" dirty="0">
                <a:solidFill>
                  <a:srgbClr val="FF0000"/>
                </a:solidFill>
              </a:rPr>
              <a:t>humano</a:t>
            </a:r>
            <a:r>
              <a:rPr lang="es-PE" dirty="0"/>
              <a:t>?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79" y="1021542"/>
            <a:ext cx="810222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4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Virtudes homéricas vs virtudes democráticas </a:t>
            </a:r>
          </a:p>
          <a:p>
            <a:pPr marL="0" indent="0" algn="just">
              <a:buNone/>
            </a:pPr>
            <a:r>
              <a:rPr lang="es-PE" dirty="0"/>
              <a:t>(competitivas vs cooperativas)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señala respecto a las virtudes éticas que: </a:t>
            </a:r>
          </a:p>
          <a:p>
            <a:pPr marL="0" indent="0" algn="just">
              <a:buNone/>
            </a:pPr>
            <a:r>
              <a:rPr lang="es-PE" dirty="0"/>
              <a:t>	“</a:t>
            </a:r>
            <a:r>
              <a:rPr lang="es-PE" dirty="0" err="1"/>
              <a:t>Adkins</a:t>
            </a:r>
            <a:r>
              <a:rPr lang="es-PE" dirty="0"/>
              <a:t> ha establecido una útil comparación, (…) contempla a las 	</a:t>
            </a:r>
            <a:r>
              <a:rPr lang="es-PE" dirty="0">
                <a:solidFill>
                  <a:srgbClr val="FF0000"/>
                </a:solidFill>
              </a:rPr>
              <a:t>competitivas</a:t>
            </a:r>
            <a:r>
              <a:rPr lang="es-PE" dirty="0"/>
              <a:t> como de ascendencia homérica; las </a:t>
            </a:r>
            <a:r>
              <a:rPr lang="es-PE" dirty="0">
                <a:solidFill>
                  <a:srgbClr val="FF0000"/>
                </a:solidFill>
              </a:rPr>
              <a:t>cooperativas 	</a:t>
            </a:r>
            <a:r>
              <a:rPr lang="es-PE" dirty="0"/>
              <a:t>representan el mundo social de la democracia ateniense” 	(1987, p.170)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	“Cuando </a:t>
            </a:r>
            <a:r>
              <a:rPr lang="es-PE" dirty="0" err="1"/>
              <a:t>Isócrates</a:t>
            </a:r>
            <a:r>
              <a:rPr lang="es-PE" dirty="0"/>
              <a:t> alababa a Pericles, lo describía excediendo a 	los demás ciudadanos en ser </a:t>
            </a:r>
            <a:r>
              <a:rPr lang="es-PE" i="1" dirty="0" err="1"/>
              <a:t>sophrón</a:t>
            </a:r>
            <a:r>
              <a:rPr lang="es-PE" i="1" dirty="0"/>
              <a:t>, </a:t>
            </a:r>
            <a:r>
              <a:rPr lang="es-PE" i="1" dirty="0" err="1"/>
              <a:t>diakaios</a:t>
            </a:r>
            <a:r>
              <a:rPr lang="es-PE" i="1" dirty="0"/>
              <a:t> </a:t>
            </a:r>
            <a:r>
              <a:rPr lang="es-PE" dirty="0"/>
              <a:t>y</a:t>
            </a:r>
            <a:r>
              <a:rPr lang="es-PE" i="1" dirty="0"/>
              <a:t> </a:t>
            </a:r>
            <a:r>
              <a:rPr lang="es-PE" i="1" dirty="0" err="1"/>
              <a:t>sophos</a:t>
            </a:r>
            <a:r>
              <a:rPr lang="es-PE" dirty="0"/>
              <a:t>. 	(prudente, justo y sabio)” (</a:t>
            </a:r>
            <a:r>
              <a:rPr lang="es-PE" i="1" dirty="0"/>
              <a:t>Ib. </a:t>
            </a:r>
            <a:r>
              <a:rPr lang="es-PE" dirty="0"/>
              <a:t>p.173</a:t>
            </a:r>
            <a:r>
              <a:rPr lang="es-PE" i="1" dirty="0"/>
              <a:t>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8873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1575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Homero como origen y cumbre de la virtud. Valentía en batalla, sabiduría y habilidad en la toma de decisiones.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6" y="1636567"/>
            <a:ext cx="11013758" cy="50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7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539944" y="626062"/>
            <a:ext cx="10704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Paradigma de la venganza </a:t>
            </a:r>
          </a:p>
          <a:p>
            <a:endParaRPr lang="es-PE" u="sng" dirty="0"/>
          </a:p>
          <a:p>
            <a:r>
              <a:rPr lang="es-PE" u="sng" dirty="0"/>
              <a:t>Virtudes del Rey Guerrero</a:t>
            </a:r>
          </a:p>
          <a:p>
            <a:endParaRPr lang="es-PE" dirty="0"/>
          </a:p>
          <a:p>
            <a:r>
              <a:rPr lang="es-PE" dirty="0"/>
              <a:t>Virtudes Competitivas:</a:t>
            </a:r>
          </a:p>
          <a:p>
            <a:endParaRPr lang="es-PE" dirty="0"/>
          </a:p>
          <a:p>
            <a:r>
              <a:rPr lang="es-PE" dirty="0"/>
              <a:t>	Valentía</a:t>
            </a:r>
          </a:p>
          <a:p>
            <a:r>
              <a:rPr lang="es-PE" dirty="0"/>
              <a:t>	Vigor físico</a:t>
            </a:r>
          </a:p>
          <a:p>
            <a:r>
              <a:rPr lang="es-PE" dirty="0"/>
              <a:t>	Astucia</a:t>
            </a:r>
          </a:p>
          <a:p>
            <a:endParaRPr lang="es-PE" dirty="0"/>
          </a:p>
          <a:p>
            <a:r>
              <a:rPr lang="es-PE" dirty="0"/>
              <a:t>Virtudes sociales:</a:t>
            </a:r>
          </a:p>
          <a:p>
            <a:endParaRPr lang="es-PE" dirty="0"/>
          </a:p>
          <a:p>
            <a:r>
              <a:rPr lang="es-PE" dirty="0"/>
              <a:t>	Lealtad, amistad (filia)</a:t>
            </a:r>
          </a:p>
          <a:p>
            <a:r>
              <a:rPr lang="es-PE" dirty="0"/>
              <a:t>	Hospitalidad (</a:t>
            </a:r>
            <a:r>
              <a:rPr lang="es-PE" dirty="0" err="1"/>
              <a:t>xenía</a:t>
            </a:r>
            <a:r>
              <a:rPr lang="es-PE" dirty="0"/>
              <a:t>), reciprocidad, justicia.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70" y="48376"/>
            <a:ext cx="3237100" cy="23328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00" y="3423065"/>
            <a:ext cx="2188353" cy="3271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980" y="991767"/>
            <a:ext cx="2425076" cy="2360119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2671482" y="1214817"/>
            <a:ext cx="2528047" cy="116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904565" y="2635624"/>
            <a:ext cx="5844505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671482" y="2951970"/>
            <a:ext cx="3156072" cy="79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02" y="3917741"/>
            <a:ext cx="3056829" cy="2788686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10422048" y="3379841"/>
            <a:ext cx="0" cy="37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69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5073" y="415637"/>
            <a:ext cx="10515600" cy="592758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PE" dirty="0"/>
              <a:t>Alasdair MacIntyre señala: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“Formaba parte de su herencia homérica creer que la excelencia ha de juzgarse en términos de criterios establecidos dentro de alguna forma específica de actividad sistemática (…). </a:t>
            </a:r>
            <a:r>
              <a:rPr lang="es-PE" dirty="0">
                <a:solidFill>
                  <a:srgbClr val="FF0000"/>
                </a:solidFill>
              </a:rPr>
              <a:t>Ser bueno significa ser bueno en alguna actividad o en el desempeño de algún papel en el contexto de tal actividad</a:t>
            </a:r>
            <a:r>
              <a:rPr lang="es-PE" dirty="0"/>
              <a:t>. Hay por lo menos siete tipos de actividades sistemáticas en los que tales criterios de excelencia se elaboran y se aplican a los mundos homéricos y post-homéricos.” (1994, p.47)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luego enumera en primer lugar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 y el combate, que se asocian al arquetipo de la victoria, pero luego deja entrever un sentido pragmático de la excelencia al mencionar campos como el de la </a:t>
            </a:r>
            <a:r>
              <a:rPr lang="es-PE" dirty="0">
                <a:solidFill>
                  <a:srgbClr val="FF0000"/>
                </a:solidFill>
              </a:rPr>
              <a:t>navegación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gimnasia</a:t>
            </a:r>
            <a:r>
              <a:rPr lang="es-PE" dirty="0"/>
              <a:t> o atletismo, la </a:t>
            </a:r>
            <a:r>
              <a:rPr lang="es-PE" dirty="0">
                <a:solidFill>
                  <a:srgbClr val="FF0000"/>
                </a:solidFill>
              </a:rPr>
              <a:t>poesía</a:t>
            </a:r>
            <a:r>
              <a:rPr lang="es-PE" dirty="0"/>
              <a:t>, épica, lírica y </a:t>
            </a:r>
            <a:r>
              <a:rPr lang="es-PE" dirty="0">
                <a:solidFill>
                  <a:srgbClr val="FF0000"/>
                </a:solidFill>
              </a:rPr>
              <a:t>dramaturgia</a:t>
            </a:r>
            <a:r>
              <a:rPr lang="es-PE" dirty="0"/>
              <a:t>, la </a:t>
            </a:r>
            <a:r>
              <a:rPr lang="es-PE" dirty="0" err="1">
                <a:solidFill>
                  <a:srgbClr val="FF0000"/>
                </a:solidFill>
              </a:rPr>
              <a:t>agroganadería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retórica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gobernabilidad</a:t>
            </a:r>
            <a:r>
              <a:rPr lang="es-PE" dirty="0"/>
              <a:t>, a las cuales habrá de agregarse la </a:t>
            </a:r>
            <a:r>
              <a:rPr lang="es-PE" dirty="0">
                <a:solidFill>
                  <a:srgbClr val="FF0000"/>
                </a:solidFill>
              </a:rPr>
              <a:t>arquitectura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escultura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pintura</a:t>
            </a:r>
            <a:r>
              <a:rPr lang="es-PE" dirty="0"/>
              <a:t> y asimismo las </a:t>
            </a:r>
            <a:r>
              <a:rPr lang="es-PE" dirty="0">
                <a:solidFill>
                  <a:srgbClr val="FF0000"/>
                </a:solidFill>
              </a:rPr>
              <a:t>matemáticas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filosofía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teología</a:t>
            </a:r>
            <a:r>
              <a:rPr lang="es-PE" dirty="0"/>
              <a:t>. Todas virtudes, aquellas, complementarias a las bélicas</a:t>
            </a:r>
          </a:p>
        </p:txBody>
      </p:sp>
    </p:spTree>
    <p:extLst>
      <p:ext uri="{BB962C8B-B14F-4D97-AF65-F5344CB8AC3E}">
        <p14:creationId xmlns:p14="http://schemas.microsoft.com/office/powerpoint/2010/main" val="3897348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2DD9-125F-2ABB-8EFA-D0F05E01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5B278340-57A7-0DEF-33CD-489E51AF50D4}"/>
              </a:ext>
            </a:extLst>
          </p:cNvPr>
          <p:cNvCxnSpPr/>
          <p:nvPr/>
        </p:nvCxnSpPr>
        <p:spPr>
          <a:xfrm>
            <a:off x="2606870" y="4083492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>
            <a:extLst>
              <a:ext uri="{FF2B5EF4-FFF2-40B4-BE49-F238E27FC236}">
                <a16:creationId xmlns:a16="http://schemas.microsoft.com/office/drawing/2014/main" id="{04D4A2D2-3E69-37A9-CE1C-0D6B22A4AC55}"/>
              </a:ext>
            </a:extLst>
          </p:cNvPr>
          <p:cNvGrpSpPr/>
          <p:nvPr/>
        </p:nvGrpSpPr>
        <p:grpSpPr>
          <a:xfrm>
            <a:off x="10322174" y="3226236"/>
            <a:ext cx="466728" cy="1143802"/>
            <a:chOff x="4143372" y="2500306"/>
            <a:chExt cx="466728" cy="1143802"/>
          </a:xfrm>
        </p:grpSpPr>
        <p:cxnSp>
          <p:nvCxnSpPr>
            <p:cNvPr id="7" name="6 Conector recto">
              <a:extLst>
                <a:ext uri="{FF2B5EF4-FFF2-40B4-BE49-F238E27FC236}">
                  <a16:creationId xmlns:a16="http://schemas.microsoft.com/office/drawing/2014/main" id="{98769ECF-90A9-2352-F31F-9858F31E35A3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B48C7250-42A8-11B5-3FE8-A61BEC4DB8B5}"/>
                </a:ext>
              </a:extLst>
            </p:cNvPr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>
            <a:extLst>
              <a:ext uri="{FF2B5EF4-FFF2-40B4-BE49-F238E27FC236}">
                <a16:creationId xmlns:a16="http://schemas.microsoft.com/office/drawing/2014/main" id="{DE14FED9-96A1-116E-F7B7-95C73AA4D484}"/>
              </a:ext>
            </a:extLst>
          </p:cNvPr>
          <p:cNvGrpSpPr/>
          <p:nvPr/>
        </p:nvGrpSpPr>
        <p:grpSpPr>
          <a:xfrm>
            <a:off x="2678310" y="3297674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>
              <a:extLst>
                <a:ext uri="{FF2B5EF4-FFF2-40B4-BE49-F238E27FC236}">
                  <a16:creationId xmlns:a16="http://schemas.microsoft.com/office/drawing/2014/main" id="{CEEC0485-BCCC-E84E-DE9D-667E72544CDE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>
              <a:extLst>
                <a:ext uri="{FF2B5EF4-FFF2-40B4-BE49-F238E27FC236}">
                  <a16:creationId xmlns:a16="http://schemas.microsoft.com/office/drawing/2014/main" id="{F2375FCD-1060-B6AC-9BC6-00756D9DEA4C}"/>
                </a:ext>
              </a:extLst>
            </p:cNvPr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>
            <a:extLst>
              <a:ext uri="{FF2B5EF4-FFF2-40B4-BE49-F238E27FC236}">
                <a16:creationId xmlns:a16="http://schemas.microsoft.com/office/drawing/2014/main" id="{99B5CEFF-436B-EBA6-6F45-E7F73BE296C0}"/>
              </a:ext>
            </a:extLst>
          </p:cNvPr>
          <p:cNvSpPr txBox="1"/>
          <p:nvPr/>
        </p:nvSpPr>
        <p:spPr>
          <a:xfrm>
            <a:off x="4687614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>
            <a:extLst>
              <a:ext uri="{FF2B5EF4-FFF2-40B4-BE49-F238E27FC236}">
                <a16:creationId xmlns:a16="http://schemas.microsoft.com/office/drawing/2014/main" id="{1BAA363A-6B44-58DF-25BE-46B9D999CD3B}"/>
              </a:ext>
            </a:extLst>
          </p:cNvPr>
          <p:cNvSpPr txBox="1"/>
          <p:nvPr/>
        </p:nvSpPr>
        <p:spPr>
          <a:xfrm>
            <a:off x="8534935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>
            <a:extLst>
              <a:ext uri="{FF2B5EF4-FFF2-40B4-BE49-F238E27FC236}">
                <a16:creationId xmlns:a16="http://schemas.microsoft.com/office/drawing/2014/main" id="{2D346D71-FB86-7C3A-8EC5-72FD61CD22C8}"/>
              </a:ext>
            </a:extLst>
          </p:cNvPr>
          <p:cNvSpPr txBox="1"/>
          <p:nvPr/>
        </p:nvSpPr>
        <p:spPr>
          <a:xfrm>
            <a:off x="4760702" y="335776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>
            <a:extLst>
              <a:ext uri="{FF2B5EF4-FFF2-40B4-BE49-F238E27FC236}">
                <a16:creationId xmlns:a16="http://schemas.microsoft.com/office/drawing/2014/main" id="{C0824221-9455-E866-AD84-11F603EDECD2}"/>
              </a:ext>
            </a:extLst>
          </p:cNvPr>
          <p:cNvSpPr txBox="1"/>
          <p:nvPr/>
        </p:nvSpPr>
        <p:spPr>
          <a:xfrm>
            <a:off x="8534935" y="3285532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5081508-EF61-717A-D87B-E4EBF4D1B0B1}"/>
              </a:ext>
            </a:extLst>
          </p:cNvPr>
          <p:cNvCxnSpPr/>
          <p:nvPr/>
        </p:nvCxnSpPr>
        <p:spPr>
          <a:xfrm flipV="1">
            <a:off x="4472839" y="2064203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3">
            <a:extLst>
              <a:ext uri="{FF2B5EF4-FFF2-40B4-BE49-F238E27FC236}">
                <a16:creationId xmlns:a16="http://schemas.microsoft.com/office/drawing/2014/main" id="{B5BF4166-249E-5078-6879-7683A8C15371}"/>
              </a:ext>
            </a:extLst>
          </p:cNvPr>
          <p:cNvSpPr txBox="1">
            <a:spLocks/>
          </p:cNvSpPr>
          <p:nvPr/>
        </p:nvSpPr>
        <p:spPr>
          <a:xfrm>
            <a:off x="2188230" y="2232269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8AA3187-7E05-217B-8657-E700D4FF0460}"/>
              </a:ext>
            </a:extLst>
          </p:cNvPr>
          <p:cNvCxnSpPr/>
          <p:nvPr/>
        </p:nvCxnSpPr>
        <p:spPr>
          <a:xfrm>
            <a:off x="3057654" y="2931731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51903E-E2EC-0834-5816-20C393F5CFFB}"/>
              </a:ext>
            </a:extLst>
          </p:cNvPr>
          <p:cNvCxnSpPr/>
          <p:nvPr/>
        </p:nvCxnSpPr>
        <p:spPr>
          <a:xfrm>
            <a:off x="8364759" y="3023178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D93561-9746-D802-0F8C-2DE9A341F8A1}"/>
              </a:ext>
            </a:extLst>
          </p:cNvPr>
          <p:cNvSpPr txBox="1"/>
          <p:nvPr/>
        </p:nvSpPr>
        <p:spPr>
          <a:xfrm>
            <a:off x="2246362" y="226264"/>
            <a:ext cx="8001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u="sng" dirty="0">
                <a:solidFill>
                  <a:srgbClr val="FF0000"/>
                </a:solidFill>
              </a:rPr>
              <a:t>Tránsito de paradigma de Justicia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0E402-4433-61AC-0733-312CE0FB641C}"/>
              </a:ext>
            </a:extLst>
          </p:cNvPr>
          <p:cNvSpPr/>
          <p:nvPr/>
        </p:nvSpPr>
        <p:spPr>
          <a:xfrm>
            <a:off x="7410695" y="1624387"/>
            <a:ext cx="271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sz="2800" dirty="0"/>
          </a:p>
          <a:p>
            <a:r>
              <a:rPr lang="es-PE" sz="2800" dirty="0"/>
              <a:t>Deliberación</a:t>
            </a:r>
          </a:p>
          <a:p>
            <a:endParaRPr lang="es-PE" sz="28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39190F3-7C41-0814-3386-1A875B1D8D07}"/>
              </a:ext>
            </a:extLst>
          </p:cNvPr>
          <p:cNvSpPr/>
          <p:nvPr/>
        </p:nvSpPr>
        <p:spPr>
          <a:xfrm>
            <a:off x="1327075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A3226C8-0CA7-306D-8D95-AE9BB1DD3BDB}"/>
              </a:ext>
            </a:extLst>
          </p:cNvPr>
          <p:cNvSpPr/>
          <p:nvPr/>
        </p:nvSpPr>
        <p:spPr>
          <a:xfrm>
            <a:off x="6802519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7147FBE-033E-D280-ED2E-426425B29CD6}"/>
              </a:ext>
            </a:extLst>
          </p:cNvPr>
          <p:cNvCxnSpPr/>
          <p:nvPr/>
        </p:nvCxnSpPr>
        <p:spPr>
          <a:xfrm flipV="1">
            <a:off x="4610178" y="58447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8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B5F494-9B05-42F6-E8CE-4B503D92F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62482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3749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99347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76195286"/>
                    </a:ext>
                  </a:extLst>
                </a:gridCol>
              </a:tblGrid>
              <a:tr h="834998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Apolo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Atenea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Orestes</a:t>
                      </a:r>
                      <a:endParaRPr lang="es-P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88928"/>
                  </a:ext>
                </a:extLst>
              </a:tr>
              <a:tr h="991515">
                <a:tc>
                  <a:txBody>
                    <a:bodyPr/>
                    <a:lstStyle/>
                    <a:p>
                      <a:r>
                        <a:rPr lang="es-MX" dirty="0"/>
                        <a:t>Dios del Sol, la música, las artes, la poesía, la curación, la adivinación y un asteroide frecuente.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Diosa de la sabiduría, la estrategia militar y la justicia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 la dinastía de los Atreídas; prota-agonista de la Orestíada.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94100"/>
                  </a:ext>
                </a:extLst>
              </a:tr>
              <a:tr h="5031488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96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FEA0712-E081-6C6D-D6D0-06C145F1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5" y="2385752"/>
            <a:ext cx="3337453" cy="3810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E299-08A4-D279-3D1A-BF27BF59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1" y="2129293"/>
            <a:ext cx="3100754" cy="418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ADB869-EF54-FBE2-BD42-F76F7BCE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47" y="2088253"/>
            <a:ext cx="3872753" cy="42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54695" y="0"/>
            <a:ext cx="999408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En siglo de Pericles: Legisladores, Logos, Isonomía; </a:t>
            </a:r>
            <a:r>
              <a:rPr lang="es-PE" dirty="0">
                <a:solidFill>
                  <a:srgbClr val="FF0000"/>
                </a:solidFill>
              </a:rPr>
              <a:t>Un bien común; Política</a:t>
            </a:r>
            <a:r>
              <a:rPr lang="es-PE" dirty="0"/>
              <a:t>: excelencia de la </a:t>
            </a:r>
            <a:r>
              <a:rPr lang="es-PE" dirty="0">
                <a:solidFill>
                  <a:srgbClr val="FF0000"/>
                </a:solidFill>
              </a:rPr>
              <a:t>cooperación.</a:t>
            </a:r>
          </a:p>
          <a:p>
            <a:r>
              <a:rPr lang="es-PE" dirty="0"/>
              <a:t>Ya no </a:t>
            </a:r>
            <a:r>
              <a:rPr lang="es-PE" dirty="0" err="1"/>
              <a:t>Diké</a:t>
            </a:r>
            <a:r>
              <a:rPr lang="es-PE" dirty="0"/>
              <a:t>, sino </a:t>
            </a:r>
            <a:r>
              <a:rPr lang="es-PE" dirty="0" err="1"/>
              <a:t>Diakaiosyne</a:t>
            </a:r>
            <a:r>
              <a:rPr lang="es-PE" dirty="0"/>
              <a:t>: la </a:t>
            </a:r>
            <a:r>
              <a:rPr lang="es-PE" dirty="0">
                <a:solidFill>
                  <a:srgbClr val="FF0000"/>
                </a:solidFill>
              </a:rPr>
              <a:t>observancia del orden público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92"/>
            <a:ext cx="121920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20467" y="121752"/>
            <a:ext cx="1115106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Virtudes Cooperativas</a:t>
            </a:r>
          </a:p>
          <a:p>
            <a:r>
              <a:rPr lang="es-PE" dirty="0">
                <a:solidFill>
                  <a:srgbClr val="FF0000"/>
                </a:solidFill>
              </a:rPr>
              <a:t>Deliberación</a:t>
            </a:r>
          </a:p>
          <a:p>
            <a:endParaRPr lang="es-PE" dirty="0"/>
          </a:p>
          <a:p>
            <a:r>
              <a:rPr lang="es-PE" dirty="0" err="1"/>
              <a:t>MacIntyre</a:t>
            </a:r>
            <a:r>
              <a:rPr lang="es-PE" dirty="0"/>
              <a:t> señala que: “En Homero, la cuestión del honor es la cuestión de qué se le debe a un rey;</a:t>
            </a:r>
          </a:p>
          <a:p>
            <a:r>
              <a:rPr lang="es-PE" dirty="0"/>
              <a:t> en Sófocles, la cuestión del honor se ha convertido en la cuestión de qué se le debe a un hombre.” (1987, p.169) </a:t>
            </a:r>
          </a:p>
          <a:p>
            <a:endParaRPr lang="es-PE" dirty="0"/>
          </a:p>
          <a:p>
            <a:r>
              <a:rPr lang="es-PE" dirty="0"/>
              <a:t>“Los atenienses en general admiten que las </a:t>
            </a:r>
            <a:r>
              <a:rPr lang="es-PE" dirty="0">
                <a:solidFill>
                  <a:srgbClr val="FF0000"/>
                </a:solidFill>
              </a:rPr>
              <a:t>virtudes tienen su lugar dentro del contexto social de la ciudad-estado</a:t>
            </a:r>
            <a:r>
              <a:rPr lang="es-PE" dirty="0"/>
              <a:t>.</a:t>
            </a:r>
          </a:p>
          <a:p>
            <a:r>
              <a:rPr lang="es-PE" dirty="0"/>
              <a:t> El ser buen hombre estará, según todo punto de vista griego, por lo menos muy vinculado a </a:t>
            </a:r>
            <a:r>
              <a:rPr lang="es-PE" dirty="0">
                <a:solidFill>
                  <a:srgbClr val="FF0000"/>
                </a:solidFill>
              </a:rPr>
              <a:t>ser un buen ciudadano</a:t>
            </a:r>
            <a:r>
              <a:rPr lang="es-PE" dirty="0"/>
              <a:t>.”</a:t>
            </a:r>
          </a:p>
          <a:p>
            <a:r>
              <a:rPr lang="es-PE" dirty="0"/>
              <a:t> (1987, p.172) 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48" y="2805556"/>
            <a:ext cx="7561904" cy="39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01486"/>
            <a:ext cx="10515600" cy="585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Sócrates</a:t>
            </a:r>
            <a:r>
              <a:rPr lang="es-PE" dirty="0"/>
              <a:t>: la virtud consiste en el conocimiento y la reflexión sobre lo que es correcto y bueno. Autoconciencia y la autorreflexión como caminos hacia la virtud.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Platón</a:t>
            </a:r>
            <a:r>
              <a:rPr lang="es-PE" dirty="0"/>
              <a:t>: la virtud es el resultado de la armonía entre las partes de la psique de un individuo: razón, espíritu y apetito. La virtud se contempla.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Aristóteles</a:t>
            </a:r>
            <a:r>
              <a:rPr lang="es-PE" dirty="0"/>
              <a:t>: la virtud es un hábito adquirido a través de la práctica y la educación. La virtud se encuentra en el punto medio entre los extremos de los vicios, y la excelencia moral es alcanzada al vivir de acuerdo con la razón. La virtud se practica. </a:t>
            </a:r>
          </a:p>
        </p:txBody>
      </p:sp>
    </p:spTree>
    <p:extLst>
      <p:ext uri="{BB962C8B-B14F-4D97-AF65-F5344CB8AC3E}">
        <p14:creationId xmlns:p14="http://schemas.microsoft.com/office/powerpoint/2010/main" val="365001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794657" y="13466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TRAGEDIA</a:t>
            </a:r>
          </a:p>
        </p:txBody>
      </p:sp>
    </p:spTree>
    <p:extLst>
      <p:ext uri="{BB962C8B-B14F-4D97-AF65-F5344CB8AC3E}">
        <p14:creationId xmlns:p14="http://schemas.microsoft.com/office/powerpoint/2010/main" val="391741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843247" y="646771"/>
            <a:ext cx="2136880" cy="465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Tragós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(carnero)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Hodi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(canción)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cantos dionisiacos procesionales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556376" cy="68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536729"/>
            <a:ext cx="65770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/>
              <a:t>En siglo de Pericles</a:t>
            </a:r>
          </a:p>
          <a:p>
            <a:endParaRPr lang="es-PE" sz="2400" dirty="0"/>
          </a:p>
          <a:p>
            <a:r>
              <a:rPr lang="es-PE" sz="2400" dirty="0"/>
              <a:t>Tragedias: laboratorios pedagógicos</a:t>
            </a:r>
          </a:p>
          <a:p>
            <a:r>
              <a:rPr lang="es-PE" sz="2400" dirty="0"/>
              <a:t>Interés por </a:t>
            </a:r>
            <a:r>
              <a:rPr lang="es-PE" sz="2400" dirty="0">
                <a:solidFill>
                  <a:srgbClr val="FF0000"/>
                </a:solidFill>
              </a:rPr>
              <a:t>asuntos públicos y conflictos éticos</a:t>
            </a:r>
          </a:p>
          <a:p>
            <a:endParaRPr lang="es-PE" sz="2400" dirty="0"/>
          </a:p>
          <a:p>
            <a:r>
              <a:rPr lang="es-PE" sz="2400" dirty="0"/>
              <a:t>Sufrimiento y fracaso como aprendizaje</a:t>
            </a:r>
          </a:p>
          <a:p>
            <a:r>
              <a:rPr lang="es-PE" sz="2400" dirty="0" err="1">
                <a:solidFill>
                  <a:srgbClr val="FF0000"/>
                </a:solidFill>
              </a:rPr>
              <a:t>Pathémata</a:t>
            </a:r>
            <a:r>
              <a:rPr lang="es-PE" sz="2400" dirty="0">
                <a:solidFill>
                  <a:srgbClr val="FF0000"/>
                </a:solidFill>
              </a:rPr>
              <a:t> </a:t>
            </a:r>
            <a:r>
              <a:rPr lang="es-PE" sz="2400" dirty="0" err="1">
                <a:solidFill>
                  <a:srgbClr val="FF0000"/>
                </a:solidFill>
              </a:rPr>
              <a:t>Mathémata</a:t>
            </a:r>
            <a:endParaRPr lang="es-PE" sz="2400" dirty="0">
              <a:solidFill>
                <a:srgbClr val="FF0000"/>
              </a:solidFill>
            </a:endParaRPr>
          </a:p>
          <a:p>
            <a:endParaRPr lang="es-PE" sz="2400" dirty="0"/>
          </a:p>
          <a:p>
            <a:endParaRPr lang="es-PE" sz="2400" dirty="0"/>
          </a:p>
          <a:p>
            <a:r>
              <a:rPr lang="es-PE" sz="2400" dirty="0"/>
              <a:t>Gamio: “A</a:t>
            </a:r>
            <a:r>
              <a:rPr lang="es-PE" sz="2400" dirty="0">
                <a:solidFill>
                  <a:srgbClr val="FF0000"/>
                </a:solidFill>
              </a:rPr>
              <a:t>prender a través del dolor</a:t>
            </a:r>
            <a:r>
              <a:rPr lang="es-PE" sz="2400" dirty="0"/>
              <a:t>. Esto constituye el corazón </a:t>
            </a:r>
          </a:p>
          <a:p>
            <a:r>
              <a:rPr lang="es-PE" sz="2400" dirty="0"/>
              <a:t>mismo de </a:t>
            </a:r>
            <a:r>
              <a:rPr lang="es-PE" sz="2400" dirty="0">
                <a:solidFill>
                  <a:srgbClr val="FF0000"/>
                </a:solidFill>
              </a:rPr>
              <a:t>la sabiduría trágica</a:t>
            </a:r>
            <a:r>
              <a:rPr lang="es-PE" sz="2400" dirty="0"/>
              <a:t>, auténtica forma de </a:t>
            </a:r>
            <a:r>
              <a:rPr lang="es-PE" sz="2400" i="1" dirty="0" err="1"/>
              <a:t>paideia</a:t>
            </a:r>
            <a:r>
              <a:rPr lang="es-PE" sz="2400" dirty="0"/>
              <a:t> – que</a:t>
            </a:r>
          </a:p>
          <a:p>
            <a:r>
              <a:rPr lang="es-PE" sz="2400" dirty="0"/>
              <a:t> hunde sus raíces en la propia religiosidad griega.” (2005, p.5) </a:t>
            </a:r>
          </a:p>
          <a:p>
            <a:endParaRPr lang="es-PE" sz="2400" dirty="0"/>
          </a:p>
          <a:p>
            <a:endParaRPr lang="es-PE" sz="2400" dirty="0"/>
          </a:p>
          <a:p>
            <a:endParaRPr lang="es-PE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00" y="621927"/>
            <a:ext cx="5249396" cy="56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5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11873" y="646771"/>
            <a:ext cx="11768254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tragedia tiene como finalidad una catarsis o purificación en el espectador.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9" y="1470796"/>
            <a:ext cx="4917077" cy="50506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56" y="1700981"/>
            <a:ext cx="5726071" cy="4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15" y="0"/>
            <a:ext cx="4821065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72976" y="0"/>
            <a:ext cx="704843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Gamio señala lo siguiente en el primer apartado de su ensayo subtitulado: Tragedia y Política, el sentido ético-político de la </a:t>
            </a:r>
            <a:r>
              <a:rPr lang="es-PE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algn="just"/>
            <a:endParaRPr lang="es-PE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“Es importante precisar qué se entiende aquí por “</a:t>
            </a:r>
            <a:r>
              <a:rPr lang="es-PE" sz="28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”. Como es sabido, este término proviene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originariamente del vocabulario específico de la práctica médica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y se refiere al proceso por el cual el organismo se “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purifica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”, se “limpia” de impurezas a través de la administración de medicamentos. Analógicamente, esta expresión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adquirió una dimensión práctica, que se aplica al espectáculo trágico, y a través de este, se proyectó al campo de la práctica política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.” (2005, p.4) 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814398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3" y="1683136"/>
            <a:ext cx="11467415" cy="470267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4833" y="162677"/>
            <a:ext cx="11770265" cy="683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Nietzsche, se podría decir, el punto más alto de la civilización griega es el desarrollo de la tragedia, por encima de la filosofía clásica.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22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646770"/>
            <a:ext cx="11600376" cy="60646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771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u="sng" dirty="0"/>
              <a:t>Nietzsche, “el nacimiento de la tragedia”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1873" y="4258651"/>
            <a:ext cx="11768254" cy="1384995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s-PE" sz="2800" dirty="0"/>
              <a:t>“La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sí mismo </a:t>
            </a:r>
            <a:r>
              <a:rPr lang="es-PE" sz="2800" dirty="0"/>
              <a:t>es el problema sofocleo, 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los dioses </a:t>
            </a:r>
            <a:r>
              <a:rPr lang="es-PE" sz="2800" dirty="0"/>
              <a:t>es el problema esquileo.” (Parte 3)</a:t>
            </a:r>
            <a:endParaRPr lang="es-PE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532" y="0"/>
            <a:ext cx="7978468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/>
              <a:t>Son entidades </a:t>
            </a:r>
            <a:r>
              <a:rPr lang="es-PE" dirty="0" err="1"/>
              <a:t>ctónicas</a:t>
            </a:r>
            <a:r>
              <a:rPr lang="es-PE" dirty="0"/>
              <a:t>, o del </a:t>
            </a:r>
            <a:r>
              <a:rPr lang="es-PE" dirty="0">
                <a:solidFill>
                  <a:srgbClr val="FF0000"/>
                </a:solidFill>
              </a:rPr>
              <a:t>inframundo</a:t>
            </a:r>
            <a:r>
              <a:rPr lang="es-PE" dirty="0"/>
              <a:t>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Están asociadas a la </a:t>
            </a:r>
            <a:r>
              <a:rPr lang="es-PE" dirty="0">
                <a:solidFill>
                  <a:srgbClr val="FF0000"/>
                </a:solidFill>
              </a:rPr>
              <a:t>venganza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divina</a:t>
            </a:r>
            <a:r>
              <a:rPr lang="es-PE" dirty="0"/>
              <a:t>, especialmente en casos de parricidio o matricidio, o cualquier afrenta de sangre ante algún familiar, cosa muy mal vista en el imaginario griego. </a:t>
            </a:r>
          </a:p>
          <a:p>
            <a:pPr marL="0" indent="0" algn="just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1240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201643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54068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-1" y="4632204"/>
            <a:ext cx="12191999" cy="2677656"/>
          </a:xfrm>
          <a:prstGeom prst="rect">
            <a:avLst/>
          </a:prstGeom>
          <a:solidFill>
            <a:srgbClr val="00B0F0">
              <a:alpha val="92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s-PE" sz="2800" b="1" dirty="0"/>
          </a:p>
          <a:p>
            <a:pPr algn="ctr"/>
            <a:r>
              <a:rPr lang="es-PE" sz="2800" b="1" dirty="0"/>
              <a:t>El papel de la tragedia griega representa una parte del proceso de una civilización que transita de la </a:t>
            </a:r>
            <a:r>
              <a:rPr lang="es-PE" sz="2800" b="1" dirty="0">
                <a:solidFill>
                  <a:srgbClr val="FF0000"/>
                </a:solidFill>
              </a:rPr>
              <a:t>mentalidad mítica</a:t>
            </a:r>
            <a:r>
              <a:rPr lang="es-PE" sz="2800" b="1" dirty="0"/>
              <a:t>, a una </a:t>
            </a:r>
            <a:r>
              <a:rPr lang="es-PE" sz="2800" b="1" dirty="0">
                <a:solidFill>
                  <a:schemeClr val="bg1"/>
                </a:solidFill>
              </a:rPr>
              <a:t>racional</a:t>
            </a:r>
            <a:r>
              <a:rPr lang="es-PE" sz="2800" b="1" dirty="0"/>
              <a:t>. </a:t>
            </a:r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67930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alejandro magno conquistas map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2087217" cy="147946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C017F5-48C2-E1A7-EB38-8F8538083312}"/>
              </a:ext>
            </a:extLst>
          </p:cNvPr>
          <p:cNvSpPr txBox="1"/>
          <p:nvPr/>
        </p:nvSpPr>
        <p:spPr>
          <a:xfrm>
            <a:off x="2087216" y="93402"/>
            <a:ext cx="97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Cuando Alejandro Magno conquistó todo su Imperio, “helenizó” al mundo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03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94854" cy="693095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94853" y="0"/>
            <a:ext cx="69971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¿Quién es Esquilo?</a:t>
            </a:r>
          </a:p>
          <a:p>
            <a:endParaRPr lang="es-PE" sz="2400" dirty="0"/>
          </a:p>
          <a:p>
            <a:r>
              <a:rPr lang="es-PE" sz="2400" dirty="0"/>
              <a:t>Soldado en guerra entre Griegos y Persas</a:t>
            </a:r>
          </a:p>
          <a:p>
            <a:endParaRPr lang="es-PE" sz="2400" dirty="0"/>
          </a:p>
          <a:p>
            <a:r>
              <a:rPr lang="es-PE" sz="2400" dirty="0"/>
              <a:t>Aunque </a:t>
            </a:r>
            <a:r>
              <a:rPr lang="es-PE" sz="2400" dirty="0">
                <a:solidFill>
                  <a:srgbClr val="FF0000"/>
                </a:solidFill>
              </a:rPr>
              <a:t>no es el primero</a:t>
            </a:r>
            <a:r>
              <a:rPr lang="es-PE" sz="2400" dirty="0"/>
              <a:t> en hacer tragedias, es quien le otorga un </a:t>
            </a:r>
            <a:r>
              <a:rPr lang="es-PE" sz="2400" dirty="0">
                <a:solidFill>
                  <a:srgbClr val="FF0000"/>
                </a:solidFill>
              </a:rPr>
              <a:t>nuevo uso</a:t>
            </a:r>
            <a:r>
              <a:rPr lang="es-PE" sz="2400" dirty="0"/>
              <a:t>, mediante la introducción de elementos tales como los tacones, el segundo personaje y el concepto de trilogía. </a:t>
            </a:r>
          </a:p>
          <a:p>
            <a:endParaRPr lang="es-PE" sz="2400" dirty="0"/>
          </a:p>
          <a:p>
            <a:r>
              <a:rPr lang="es-PE" sz="2400" dirty="0"/>
              <a:t>Ganó muchos premios y fue únicamente disputado por Sófocles y Eurípides.</a:t>
            </a:r>
          </a:p>
          <a:p>
            <a:r>
              <a:rPr lang="es-PE" sz="2400" dirty="0"/>
              <a:t>De sus </a:t>
            </a:r>
            <a:r>
              <a:rPr lang="es-PE" sz="2400" dirty="0">
                <a:solidFill>
                  <a:srgbClr val="FF0000"/>
                </a:solidFill>
              </a:rPr>
              <a:t>noventa</a:t>
            </a:r>
            <a:r>
              <a:rPr lang="es-PE" sz="2400" dirty="0"/>
              <a:t> obras, nos han sido conservadas </a:t>
            </a:r>
            <a:r>
              <a:rPr lang="es-PE" sz="2400" dirty="0">
                <a:solidFill>
                  <a:srgbClr val="FF0000"/>
                </a:solidFill>
              </a:rPr>
              <a:t>siete</a:t>
            </a:r>
            <a:r>
              <a:rPr lang="es-PE" sz="2400" dirty="0"/>
              <a:t>. </a:t>
            </a:r>
          </a:p>
          <a:p>
            <a:endParaRPr lang="es-PE" sz="2400" dirty="0"/>
          </a:p>
          <a:p>
            <a:r>
              <a:rPr lang="es-PE" sz="2400" dirty="0">
                <a:solidFill>
                  <a:srgbClr val="FF0000"/>
                </a:solidFill>
              </a:rPr>
              <a:t>SUFRIR PARA COMPRENDER</a:t>
            </a:r>
          </a:p>
          <a:p>
            <a:r>
              <a:rPr lang="es-PE" sz="2400" dirty="0"/>
              <a:t>(Por eso el juicio tiene un carácter de revivir los hechos para reconstruirlos: hay un ejercicio de memoria en distintos sentidos; Además se renuncia a escenificar la violencia)</a:t>
            </a:r>
          </a:p>
        </p:txBody>
      </p:sp>
    </p:spTree>
    <p:extLst>
      <p:ext uri="{BB962C8B-B14F-4D97-AF65-F5344CB8AC3E}">
        <p14:creationId xmlns:p14="http://schemas.microsoft.com/office/powerpoint/2010/main" val="3914455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925285" y="1063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16600" dirty="0"/>
              <a:t>LA ORESTÍADA</a:t>
            </a:r>
          </a:p>
        </p:txBody>
      </p:sp>
    </p:spTree>
    <p:extLst>
      <p:ext uri="{BB962C8B-B14F-4D97-AF65-F5344CB8AC3E}">
        <p14:creationId xmlns:p14="http://schemas.microsoft.com/office/powerpoint/2010/main" val="38348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6208" cy="33205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0"/>
            <a:ext cx="6357258" cy="6867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69771"/>
            <a:ext cx="5834743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3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Fuentes complementarias recomendadas y utilizadas: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>
                <a:hlinkClick r:id="rId2"/>
              </a:rPr>
              <a:t>https://www.youtube.com/watch?v=N-J3gg1rcIs&amp;ab_channel=GusFai%3AFilosof%C3%ADa-Psicoan%C3%A1lisis-Psicolog%C3%ADa</a:t>
            </a:r>
            <a:endParaRPr lang="es-PE" dirty="0"/>
          </a:p>
          <a:p>
            <a:pPr marL="0" indent="0">
              <a:buNone/>
            </a:pPr>
            <a:r>
              <a:rPr lang="es-PE" dirty="0"/>
              <a:t>+</a:t>
            </a:r>
          </a:p>
          <a:p>
            <a:pPr marL="0" indent="0">
              <a:buNone/>
            </a:pPr>
            <a:r>
              <a:rPr lang="es-PE" dirty="0"/>
              <a:t>Prólogo a la </a:t>
            </a:r>
            <a:r>
              <a:rPr lang="es-PE" dirty="0" err="1"/>
              <a:t>Orestíada</a:t>
            </a:r>
            <a:r>
              <a:rPr lang="es-PE" dirty="0"/>
              <a:t> por Juan L. Moyano Llerena S.J. (1946)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2666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1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5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D307E-0854-F196-4337-6F0DD1C68B7B}"/>
              </a:ext>
            </a:extLst>
          </p:cNvPr>
          <p:cNvSpPr/>
          <p:nvPr/>
        </p:nvSpPr>
        <p:spPr>
          <a:xfrm>
            <a:off x="3120887" y="5188226"/>
            <a:ext cx="5804452" cy="715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8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09BBE-F5AF-2DD5-D162-312660E7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568DC-7642-84D1-7C91-0A63FD78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E10B4-F10A-7CA4-433D-1415E30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PE" dirty="0"/>
              <a:t>Son afines a las </a:t>
            </a:r>
            <a:r>
              <a:rPr lang="es-PE" dirty="0" err="1"/>
              <a:t>Moiras</a:t>
            </a:r>
            <a:r>
              <a:rPr lang="es-PE" dirty="0"/>
              <a:t> o Parcas, entidades del destino. Originalmente la función de las Erinias era cumplir las </a:t>
            </a:r>
            <a:r>
              <a:rPr lang="es-PE" dirty="0" err="1"/>
              <a:t>Moiras</a:t>
            </a:r>
            <a:r>
              <a:rPr lang="es-PE" dirty="0"/>
              <a:t>.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Son deidades más antiguas que Palas Atenea.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Encarnan la </a:t>
            </a:r>
            <a:r>
              <a:rPr lang="es-PE" dirty="0">
                <a:solidFill>
                  <a:srgbClr val="FF0000"/>
                </a:solidFill>
              </a:rPr>
              <a:t>justicia </a:t>
            </a:r>
            <a:r>
              <a:rPr lang="es-PE" dirty="0" err="1">
                <a:solidFill>
                  <a:srgbClr val="FF0000"/>
                </a:solidFill>
              </a:rPr>
              <a:t>retaliativa</a:t>
            </a:r>
            <a:r>
              <a:rPr lang="es-PE" dirty="0"/>
              <a:t> o retributiva (asociada a la venganza).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10047-C77C-0B65-B200-9F1C652B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26" y="0"/>
            <a:ext cx="7593874" cy="68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0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109327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94023" y="273624"/>
            <a:ext cx="10403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rgbClr val="FF0000"/>
                </a:solidFill>
              </a:rPr>
              <a:t>Agamenón</a:t>
            </a:r>
            <a:r>
              <a:rPr lang="es-MX" sz="2800" dirty="0"/>
              <a:t> mató a un ciervo sagrado de la diosa </a:t>
            </a:r>
            <a:r>
              <a:rPr lang="es-MX" sz="2800" dirty="0">
                <a:solidFill>
                  <a:srgbClr val="FF0000"/>
                </a:solidFill>
              </a:rPr>
              <a:t>Artemisa</a:t>
            </a:r>
            <a:r>
              <a:rPr lang="es-MX" sz="2800" dirty="0"/>
              <a:t> y se jactó de su habilidad como cazador, lo que provocó su ira. Esto tuvo consecuencias graves para los griegos que se dirigían a Troya, ya que Artemisa detuvo los vientos. Para aplacarla, un vidente afirmó que Agamenón </a:t>
            </a:r>
            <a:r>
              <a:rPr lang="es-MX" sz="2800" dirty="0">
                <a:solidFill>
                  <a:srgbClr val="FF0000"/>
                </a:solidFill>
              </a:rPr>
              <a:t>debía sacrificar a su hija Ifigenia</a:t>
            </a:r>
            <a:r>
              <a:rPr lang="es-MX" sz="2800" dirty="0"/>
              <a:t>.</a:t>
            </a:r>
            <a:endParaRPr lang="es-PE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30187-802B-3100-CE55-4C122ECC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1" y="2766975"/>
            <a:ext cx="7296978" cy="38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0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FB3E-0872-8D3C-02AE-040B128E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1C4F0A-5895-45BC-5CCF-D4435750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" y="0"/>
            <a:ext cx="7131596" cy="69195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1BBE54-36BD-A881-9FB9-78125005050F}"/>
              </a:ext>
            </a:extLst>
          </p:cNvPr>
          <p:cNvSpPr txBox="1"/>
          <p:nvPr/>
        </p:nvSpPr>
        <p:spPr>
          <a:xfrm>
            <a:off x="7422770" y="1413063"/>
            <a:ext cx="41614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Antes de partir a Troya, </a:t>
            </a:r>
            <a:r>
              <a:rPr lang="es-PE" sz="3200" dirty="0">
                <a:solidFill>
                  <a:srgbClr val="FF0000"/>
                </a:solidFill>
              </a:rPr>
              <a:t>para garantizar los buenos vientos </a:t>
            </a:r>
            <a:r>
              <a:rPr lang="es-PE" sz="3200" dirty="0"/>
              <a:t>de navegación, Agamenón había sacrificado a su hija Ifigenia, luego de decirle que se casará con Aquiles. </a:t>
            </a:r>
          </a:p>
        </p:txBody>
      </p:sp>
    </p:spTree>
    <p:extLst>
      <p:ext uri="{BB962C8B-B14F-4D97-AF65-F5344CB8AC3E}">
        <p14:creationId xmlns:p14="http://schemas.microsoft.com/office/powerpoint/2010/main" val="325333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4BE7-54A5-910E-C26A-F6019978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63F2598-EB3F-563C-0ED6-02FC7E7C1BAD}"/>
              </a:ext>
            </a:extLst>
          </p:cNvPr>
          <p:cNvSpPr txBox="1"/>
          <p:nvPr/>
        </p:nvSpPr>
        <p:spPr>
          <a:xfrm>
            <a:off x="306353" y="26825"/>
            <a:ext cx="50806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Luego de los 10 años de la guerra de Troya, Agamenón regresa con un único barco y con Casandra.</a:t>
            </a:r>
          </a:p>
          <a:p>
            <a:endParaRPr lang="es-PE" sz="2800" dirty="0"/>
          </a:p>
          <a:p>
            <a:r>
              <a:rPr lang="es-PE" sz="2800" dirty="0"/>
              <a:t>Casandra tiene el don de la adivinación, pero la maldición de que nadie le cree.</a:t>
            </a:r>
          </a:p>
          <a:p>
            <a:endParaRPr lang="es-PE" sz="2800" dirty="0"/>
          </a:p>
          <a:p>
            <a:r>
              <a:rPr lang="es-PE" sz="2800" dirty="0"/>
              <a:t>Clitemnestra siente mucho odio por su esposo y el sacrificio de su hija hace 10 años. </a:t>
            </a:r>
          </a:p>
          <a:p>
            <a:endParaRPr lang="es-PE" sz="2800" dirty="0"/>
          </a:p>
          <a:p>
            <a:r>
              <a:rPr lang="es-PE" sz="2800" dirty="0"/>
              <a:t>Casandra adivinará los planes de Clitemnestra y Egisto, pero su maldición se cumplirá.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63363-79BC-351B-8745-0B098E90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0"/>
            <a:ext cx="6626087" cy="6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7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83"/>
            <a:ext cx="12192000" cy="68791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67533" y="3686892"/>
            <a:ext cx="202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Esposa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Madre de 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559007" y="3989531"/>
            <a:ext cx="202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Rey de Micenas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Hermano de </a:t>
            </a:r>
            <a:r>
              <a:rPr lang="es-PE" dirty="0" err="1">
                <a:solidFill>
                  <a:schemeClr val="bg1"/>
                </a:solidFill>
              </a:rPr>
              <a:t>Menealo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Cuñado de Helena de Troya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92696" y="78303"/>
            <a:ext cx="2024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Amante de 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Sobrino/primo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45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DB8E-5605-63A2-E1EA-5BB16005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31B23-E97F-F85D-5A51-2DCFAB92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98" y="-2"/>
            <a:ext cx="12192001" cy="6858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500EA6-39B4-132B-4CA7-2FCFBF5F80A6}"/>
              </a:ext>
            </a:extLst>
          </p:cNvPr>
          <p:cNvSpPr txBox="1"/>
          <p:nvPr/>
        </p:nvSpPr>
        <p:spPr>
          <a:xfrm>
            <a:off x="715618" y="597356"/>
            <a:ext cx="363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 y Egisto matan a Agamenón y se quedan como tiranos de Micenas</a:t>
            </a: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1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D760-E778-E2F4-26D5-DF0B0084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2AC39D-C131-6687-5A3F-03359321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1D9046-7DB1-C84A-2E02-5DC9521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85" y="3092173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se escabulle al palacio con la ayuda de su hermana Elektra y mata a Egisto primero, y a su madre después.</a:t>
            </a:r>
          </a:p>
        </p:txBody>
      </p:sp>
    </p:spTree>
    <p:extLst>
      <p:ext uri="{BB962C8B-B14F-4D97-AF65-F5344CB8AC3E}">
        <p14:creationId xmlns:p14="http://schemas.microsoft.com/office/powerpoint/2010/main" val="154846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27240" y="674914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68220" y="3847322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</p:spTree>
    <p:extLst>
      <p:ext uri="{BB962C8B-B14F-4D97-AF65-F5344CB8AC3E}">
        <p14:creationId xmlns:p14="http://schemas.microsoft.com/office/powerpoint/2010/main" val="3973905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3880" cy="78377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7306" y="279919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mata a Egisto</a:t>
            </a:r>
          </a:p>
        </p:txBody>
      </p:sp>
    </p:spTree>
    <p:extLst>
      <p:ext uri="{BB962C8B-B14F-4D97-AF65-F5344CB8AC3E}">
        <p14:creationId xmlns:p14="http://schemas.microsoft.com/office/powerpoint/2010/main" val="156014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35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92490" y="2892490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30416" y="2239346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837714" y="1758048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</p:spTree>
    <p:extLst>
      <p:ext uri="{BB962C8B-B14F-4D97-AF65-F5344CB8AC3E}">
        <p14:creationId xmlns:p14="http://schemas.microsoft.com/office/powerpoint/2010/main" val="376291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95986" y="2100323"/>
            <a:ext cx="1654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(abogado defensor)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50981" y="3008265"/>
            <a:ext cx="187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(acusado)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40360" y="1027079"/>
            <a:ext cx="1380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 (jueza)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695765" y="3297391"/>
            <a:ext cx="2704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(Fiscalizadoras)</a:t>
            </a:r>
          </a:p>
        </p:txBody>
      </p:sp>
    </p:spTree>
    <p:extLst>
      <p:ext uri="{BB962C8B-B14F-4D97-AF65-F5344CB8AC3E}">
        <p14:creationId xmlns:p14="http://schemas.microsoft.com/office/powerpoint/2010/main" val="4123512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"/>
            <a:ext cx="12192000" cy="68509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210938" y="6008914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E90ECC03-FB7E-E5B4-0DB3-A06728B1F585}"/>
              </a:ext>
            </a:extLst>
          </p:cNvPr>
          <p:cNvSpPr txBox="1"/>
          <p:nvPr/>
        </p:nvSpPr>
        <p:spPr>
          <a:xfrm>
            <a:off x="5083425" y="461081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229739EA-B373-ACD8-D082-BBCD74950407}"/>
              </a:ext>
            </a:extLst>
          </p:cNvPr>
          <p:cNvSpPr txBox="1"/>
          <p:nvPr/>
        </p:nvSpPr>
        <p:spPr>
          <a:xfrm>
            <a:off x="1722484" y="434920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Las erinias</a:t>
            </a:r>
          </a:p>
        </p:txBody>
      </p:sp>
    </p:spTree>
    <p:extLst>
      <p:ext uri="{BB962C8B-B14F-4D97-AF65-F5344CB8AC3E}">
        <p14:creationId xmlns:p14="http://schemas.microsoft.com/office/powerpoint/2010/main" val="146517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6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3914" y="20275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 y las Erinias </a:t>
            </a:r>
            <a:r>
              <a:rPr lang="es-PE" dirty="0" err="1">
                <a:solidFill>
                  <a:schemeClr val="bg1"/>
                </a:solidFill>
              </a:rPr>
              <a:t>Ctónicas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1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8477" cy="6858000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38E303C-CEAC-1015-9023-2894C8DC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8" y="387910"/>
            <a:ext cx="10515600" cy="551075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El tema de la </a:t>
            </a:r>
            <a:r>
              <a:rPr lang="es-PE" dirty="0" err="1">
                <a:solidFill>
                  <a:schemeClr val="bg1"/>
                </a:solidFill>
              </a:rPr>
              <a:t>Orestíada</a:t>
            </a:r>
            <a:r>
              <a:rPr lang="es-PE" dirty="0">
                <a:solidFill>
                  <a:schemeClr val="bg1"/>
                </a:solidFill>
              </a:rPr>
              <a:t>, fundamentalmente, es la Justicia.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Transición:</a:t>
            </a: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tribal está basada en la venganza,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mientras que,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“democrática” supone procesos objetivos de consenso y deliberación.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Atridas (Linaje y familia de Orestes)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16" y="2138558"/>
            <a:ext cx="6388553" cy="33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76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74" y="212076"/>
            <a:ext cx="11551589" cy="58410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/>
              <a:t>Tántalo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Es invitado a un festín de los dioses por el mismo </a:t>
            </a:r>
            <a:r>
              <a:rPr lang="es-PE" dirty="0" err="1"/>
              <a:t>Zeús</a:t>
            </a:r>
            <a:r>
              <a:rPr lang="es-PE" dirty="0"/>
              <a:t>, y ahí, roba el néctar (vino divino) y la ambrosía (comida que concede inmortalidad). </a:t>
            </a:r>
          </a:p>
          <a:p>
            <a:pPr marL="0" indent="0">
              <a:buNone/>
            </a:pPr>
            <a:r>
              <a:rPr lang="es-PE" dirty="0"/>
              <a:t>Reveló secretos de los dioses a los mortales (por esto se le considera una deidad </a:t>
            </a:r>
            <a:r>
              <a:rPr lang="es-PE" dirty="0" err="1"/>
              <a:t>prometéica</a:t>
            </a:r>
            <a:r>
              <a:rPr lang="es-PE" dirty="0"/>
              <a:t>).</a:t>
            </a:r>
          </a:p>
          <a:p>
            <a:pPr marL="0" indent="0">
              <a:buNone/>
            </a:pPr>
            <a:r>
              <a:rPr lang="es-PE" dirty="0"/>
              <a:t>Tántalo quiso retribuir el favor a los dioses y les invitó a un banquete, pero por falta de comida, hubo de cocinar a su pequeño hijo, y ofrecerlo en sacrificio, (un sacrificio que los dioses aborrecen). Sólo </a:t>
            </a:r>
            <a:r>
              <a:rPr lang="es-PE" dirty="0" err="1"/>
              <a:t>Démeter</a:t>
            </a:r>
            <a:r>
              <a:rPr lang="es-PE" dirty="0"/>
              <a:t> en luto por Perséfone come, pero el resto se </a:t>
            </a:r>
            <a:r>
              <a:rPr lang="es-PE" dirty="0" err="1"/>
              <a:t>rehusa</a:t>
            </a:r>
            <a:r>
              <a:rPr lang="es-PE" dirty="0"/>
              <a:t>. </a:t>
            </a:r>
          </a:p>
          <a:p>
            <a:pPr marL="0" indent="0">
              <a:buNone/>
            </a:pPr>
            <a:r>
              <a:rPr lang="es-PE" dirty="0" err="1"/>
              <a:t>Zeús</a:t>
            </a:r>
            <a:r>
              <a:rPr lang="es-PE" dirty="0"/>
              <a:t> ordena que se rescate al muchacho descuartizado, Pélope, y en un caldero se junten sus partes de nuevo. </a:t>
            </a:r>
          </a:p>
          <a:p>
            <a:pPr marL="0" indent="0">
              <a:buNone/>
            </a:pPr>
            <a:r>
              <a:rPr lang="es-PE" dirty="0"/>
              <a:t>Finalmente es condenado a la parte más profunda del Tártaro o inframundo, a un espacio reservado para el castigo de lo malvados, en las profundidades designadas como mazmorras y lugares de torturas para los Titanes. </a:t>
            </a:r>
          </a:p>
          <a:p>
            <a:pPr marL="0" indent="0">
              <a:buNone/>
            </a:pPr>
            <a:r>
              <a:rPr lang="es-PE" dirty="0"/>
              <a:t>Su castigo consiste en estar parado en un lago hasta la barbilla debajo de un árbol lleno de frutos, pero siempre que quiere saciar su hambre o sed, el volumen del agua o el largo de los árboles cambia.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82" y="5248275"/>
            <a:ext cx="27717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0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5902"/>
            <a:ext cx="7966647" cy="58410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dirty="0"/>
              <a:t>Pélope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Luego de ser descuartizado, pero reconstruido por </a:t>
            </a:r>
            <a:r>
              <a:rPr lang="es-PE" dirty="0" err="1"/>
              <a:t>Zéus</a:t>
            </a:r>
            <a:r>
              <a:rPr lang="es-PE" dirty="0"/>
              <a:t> y las </a:t>
            </a:r>
            <a:r>
              <a:rPr lang="es-PE" dirty="0" err="1"/>
              <a:t>Moiras</a:t>
            </a:r>
            <a:r>
              <a:rPr lang="es-PE" dirty="0"/>
              <a:t>, Pélope fue aprendiz de </a:t>
            </a:r>
            <a:r>
              <a:rPr lang="es-PE" dirty="0" err="1"/>
              <a:t>Zeús</a:t>
            </a:r>
            <a:r>
              <a:rPr lang="es-PE" dirty="0"/>
              <a:t> y esclavo de </a:t>
            </a:r>
            <a:r>
              <a:rPr lang="es-PE" dirty="0" err="1"/>
              <a:t>Poseídon</a:t>
            </a:r>
            <a:r>
              <a:rPr lang="es-PE" dirty="0"/>
              <a:t>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Quiso desposar a una mujer, pero su padre le retó a una carrera en carros y así había matado a cincuenta pretendientes, pero con la ayuda de </a:t>
            </a:r>
            <a:r>
              <a:rPr lang="es-PE" dirty="0" err="1"/>
              <a:t>Poseídon</a:t>
            </a:r>
            <a:r>
              <a:rPr lang="es-PE" dirty="0"/>
              <a:t>, sabotearon su carro, y antes de morir, </a:t>
            </a:r>
            <a:r>
              <a:rPr lang="es-PE" dirty="0" err="1"/>
              <a:t>Mírtilo</a:t>
            </a:r>
            <a:r>
              <a:rPr lang="es-PE" dirty="0"/>
              <a:t>, el padre, le maldijo.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Sus hijos fueron Atreo, Tiestes y </a:t>
            </a:r>
            <a:r>
              <a:rPr lang="es-PE" dirty="0" err="1"/>
              <a:t>Crisipo</a:t>
            </a:r>
            <a:r>
              <a:rPr lang="es-PE" dirty="0"/>
              <a:t>. Los dos primeros, gemelos, fueron exiliados por matar al tercero.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Eventualmente Pélope dominó lo que luego de conoció como “la isla de Pélope”, o el Peloponeso.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847" y="3713585"/>
            <a:ext cx="3387153" cy="2808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489275"/>
            <a:ext cx="1854000" cy="2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4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19672" y="205274"/>
            <a:ext cx="9666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Atreo y Tiestes están confrontados. 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Tiestes es amante de la esposa de Atreo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Ambos se disputan el poder de Micenas</a:t>
            </a:r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/>
              <a:t>Atreo invita a un banquete a Tiestes, le sirve la mesa y luego de comer le presenta una bandeja con la cabeza, las manos y los pies de los hijos de Tiestes, ante lo cual, éste le lanza una maldición a sus descendientes.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15" y="1656062"/>
            <a:ext cx="6147028" cy="38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8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18" y="1448091"/>
            <a:ext cx="5177032" cy="4649063"/>
          </a:xfrm>
          <a:prstGeom prst="rect">
            <a:avLst/>
          </a:prstGeom>
        </p:spPr>
      </p:pic>
      <p:sp>
        <p:nvSpPr>
          <p:cNvPr id="6" name="Rayo 5"/>
          <p:cNvSpPr/>
          <p:nvPr/>
        </p:nvSpPr>
        <p:spPr>
          <a:xfrm flipH="1" flipV="1">
            <a:off x="4478694" y="4200508"/>
            <a:ext cx="1007706" cy="1287624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286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8" y="775672"/>
            <a:ext cx="11308261" cy="48040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2621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4102" y="1"/>
            <a:ext cx="10515600" cy="765110"/>
          </a:xfrm>
        </p:spPr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r>
              <a:rPr lang="es-PE" dirty="0"/>
              <a:t> – sucesos trágicos contextuales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25" y="2742159"/>
            <a:ext cx="4614767" cy="196046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04457" y="119431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Roba el néctar y ambrosía. Descuartiza a Pélope. </a:t>
            </a:r>
          </a:p>
        </p:txBody>
      </p:sp>
      <p:cxnSp>
        <p:nvCxnSpPr>
          <p:cNvPr id="7" name="Conector recto de flecha 6"/>
          <p:cNvCxnSpPr>
            <a:stCxn id="3" idx="2"/>
          </p:cNvCxnSpPr>
          <p:nvPr/>
        </p:nvCxnSpPr>
        <p:spPr>
          <a:xfrm>
            <a:off x="4609323" y="1840649"/>
            <a:ext cx="1604865" cy="90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844074" y="119431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 </a:t>
            </a:r>
            <a:r>
              <a:rPr lang="es-PE" dirty="0" err="1">
                <a:solidFill>
                  <a:srgbClr val="FF0000"/>
                </a:solidFill>
              </a:rPr>
              <a:t>Mírtilo</a:t>
            </a:r>
            <a:r>
              <a:rPr lang="es-PE" dirty="0">
                <a:solidFill>
                  <a:srgbClr val="FF0000"/>
                </a:solidFill>
              </a:rPr>
              <a:t> y éste le maldice.</a:t>
            </a:r>
          </a:p>
        </p:txBody>
      </p:sp>
      <p:cxnSp>
        <p:nvCxnSpPr>
          <p:cNvPr id="9" name="Conector recto de flecha 8"/>
          <p:cNvCxnSpPr>
            <a:stCxn id="8" idx="2"/>
          </p:cNvCxnSpPr>
          <p:nvPr/>
        </p:nvCxnSpPr>
        <p:spPr>
          <a:xfrm flipH="1">
            <a:off x="6774024" y="1563650"/>
            <a:ext cx="674916" cy="185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008776" y="1655983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Asesinado por sus hermanos.</a:t>
            </a:r>
          </a:p>
        </p:txBody>
      </p:sp>
      <p:cxnSp>
        <p:nvCxnSpPr>
          <p:cNvPr id="12" name="Conector recto de flecha 11"/>
          <p:cNvCxnSpPr>
            <a:stCxn id="11" idx="2"/>
            <a:endCxn id="4" idx="3"/>
          </p:cNvCxnSpPr>
          <p:nvPr/>
        </p:nvCxnSpPr>
        <p:spPr>
          <a:xfrm flipH="1">
            <a:off x="7800392" y="2025315"/>
            <a:ext cx="1813250" cy="1697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707017" y="323033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Concibe un hijo de su padre.</a:t>
            </a:r>
          </a:p>
        </p:txBody>
      </p:sp>
      <p:cxnSp>
        <p:nvCxnSpPr>
          <p:cNvPr id="15" name="Conector recto de flecha 14"/>
          <p:cNvCxnSpPr>
            <a:stCxn id="14" idx="2"/>
          </p:cNvCxnSpPr>
          <p:nvPr/>
        </p:nvCxnSpPr>
        <p:spPr>
          <a:xfrm flipH="1">
            <a:off x="7523584" y="3599670"/>
            <a:ext cx="2788299" cy="577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8479971" y="470262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reina.</a:t>
            </a:r>
          </a:p>
          <a:p>
            <a:r>
              <a:rPr lang="es-PE" dirty="0">
                <a:solidFill>
                  <a:srgbClr val="FF0000"/>
                </a:solidFill>
              </a:rPr>
              <a:t>Mata a Atreo</a:t>
            </a:r>
          </a:p>
        </p:txBody>
      </p:sp>
      <p:cxnSp>
        <p:nvCxnSpPr>
          <p:cNvPr id="18" name="Conector recto de flecha 17"/>
          <p:cNvCxnSpPr>
            <a:stCxn id="17" idx="1"/>
          </p:cNvCxnSpPr>
          <p:nvPr/>
        </p:nvCxnSpPr>
        <p:spPr>
          <a:xfrm flipH="1" flipV="1">
            <a:off x="6928758" y="4517962"/>
            <a:ext cx="1551213" cy="507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580759" y="1891766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esposa de Atreo</a:t>
            </a: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837020" y="2269856"/>
            <a:ext cx="2728620" cy="1452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92966" y="2333147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Cocina y ofrece de comer a Tiestes sus propios hijos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>
            <a:off x="2459978" y="3047175"/>
            <a:ext cx="3306632" cy="660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 flipV="1">
            <a:off x="5766610" y="4550081"/>
            <a:ext cx="1679219" cy="1034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35" idx="0"/>
          </p:cNvCxnSpPr>
          <p:nvPr/>
        </p:nvCxnSpPr>
        <p:spPr>
          <a:xfrm flipV="1">
            <a:off x="2301648" y="4631909"/>
            <a:ext cx="2184045" cy="92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918719" y="5603232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al ciervo de Artemisa, ella no le deja navegar, y por eso sacrifica a Ifigenia, su hija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696782" y="5557971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 a su esposo. Es asesinada por Orestes, su hijo.</a:t>
            </a:r>
          </a:p>
        </p:txBody>
      </p:sp>
    </p:spTree>
    <p:extLst>
      <p:ext uri="{BB962C8B-B14F-4D97-AF65-F5344CB8AC3E}">
        <p14:creationId xmlns:p14="http://schemas.microsoft.com/office/powerpoint/2010/main" val="150075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97217" y="3912245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312521" y="3054989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668657" y="3126427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677961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525282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751049" y="3186516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525282" y="311428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56903" y="1394958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337712" y="1484122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3199268" y="1513135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968302" y="2094560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048001" y="2760484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8355106" y="2851931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333111" y="455481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413183" y="1381647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1317422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792866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555813" y="5646471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3" y="10658"/>
            <a:ext cx="2106417" cy="3153741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297" y="429209"/>
            <a:ext cx="2933703" cy="2381818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4926898" y="5771175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1668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6612" y="0"/>
            <a:ext cx="11775233" cy="6606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E" dirty="0"/>
              <a:t>Algunos ideales griegos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Principio de Hospitalidad:  Reglas de amistad, confianza. (¿Qué pasaría si el viajero es un dios?) El secuestro de Helena reclama venganza.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Necesidad de un entierro: Antígona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positiva: devolver un bien, por un bien. El sacrificio. “Apolo: Es justo conceder bienes al que te venera”. (Esquilo, Euménides, 726.) La ley del Talión. </a:t>
            </a:r>
            <a:r>
              <a:rPr lang="es-PE" dirty="0" err="1"/>
              <a:t>Polemarco</a:t>
            </a:r>
            <a:r>
              <a:rPr lang="es-PE" dirty="0"/>
              <a:t> dice en la República de Platón: “La justicia es hacerle bien a nuestros amigos y mal a nuestros enemigos”. (s/f)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negativa: devolver un mal, por un mal.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Cultivar la virtud</a:t>
            </a:r>
          </a:p>
        </p:txBody>
      </p:sp>
    </p:spTree>
    <p:extLst>
      <p:ext uri="{BB962C8B-B14F-4D97-AF65-F5344CB8AC3E}">
        <p14:creationId xmlns:p14="http://schemas.microsoft.com/office/powerpoint/2010/main" val="2979597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522515" y="2229919"/>
            <a:ext cx="233265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2501248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0" y="703070"/>
            <a:ext cx="7781730" cy="59525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</p:spTree>
    <p:extLst>
      <p:ext uri="{BB962C8B-B14F-4D97-AF65-F5344CB8AC3E}">
        <p14:creationId xmlns:p14="http://schemas.microsoft.com/office/powerpoint/2010/main" val="600823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4" y="1138335"/>
            <a:ext cx="8819177" cy="4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8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040529" y="629507"/>
            <a:ext cx="2258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Atenas todavía no es una potencia tan poderosa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0" y="629507"/>
            <a:ext cx="5222615" cy="61270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040528" y="2181499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40527" y="3662801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Esparta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198776" y="783771"/>
            <a:ext cx="2612571" cy="307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1940767" y="2181499"/>
            <a:ext cx="4870580" cy="1537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1642188" y="3794860"/>
            <a:ext cx="5398339" cy="23472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89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98580" y="797458"/>
            <a:ext cx="11346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 vigía espera en una torre de vigilancia con ansias que vuelva el ejército y su rey de la larga guerra de Troya. </a:t>
            </a:r>
          </a:p>
          <a:p>
            <a:endParaRPr lang="es-PE" dirty="0"/>
          </a:p>
          <a:p>
            <a:r>
              <a:rPr lang="es-PE" dirty="0"/>
              <a:t>Finalmente una hoguera anuncia que la flota ha vuelto a casa, y aparece Agamenón con la hija de Príamo, Casandra, a quien ha tomado como “despojo de guerra”. </a:t>
            </a:r>
          </a:p>
          <a:p>
            <a:endParaRPr lang="es-PE" dirty="0"/>
          </a:p>
          <a:p>
            <a:r>
              <a:rPr lang="es-PE" dirty="0"/>
              <a:t>Casandra está maldita por cuanto puede predecir el futuro, pero está condenada a que nadie le crea. </a:t>
            </a:r>
          </a:p>
          <a:p>
            <a:endParaRPr lang="es-PE" dirty="0"/>
          </a:p>
          <a:p>
            <a:r>
              <a:rPr lang="es-PE" dirty="0"/>
              <a:t>Ella inmediatamente refiere que Clitemnestra les matará a ambos, pero es ignorada por Agamenón. </a:t>
            </a:r>
          </a:p>
          <a:p>
            <a:endParaRPr lang="es-PE" dirty="0"/>
          </a:p>
          <a:p>
            <a:r>
              <a:rPr lang="es-PE" dirty="0"/>
              <a:t>Clitemnestra está furiosa por ver a la hermosa princesa Casandra y tiene el recuerdo amargo de Ifigenia sacrificada.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El rey es bienvenido en su palacio y se le prepara un baño, y una vez ahí, se le arroja una red que le inmoviliza para ser asesinado por Egisto y Clitemnestra. </a:t>
            </a:r>
          </a:p>
          <a:p>
            <a:endParaRPr lang="es-PE" dirty="0"/>
          </a:p>
          <a:p>
            <a:r>
              <a:rPr lang="es-PE" dirty="0"/>
              <a:t>Nota importante: En la obra, el público no ve el asesinato en sí mismo. Esto es una renuncia a la violencia que se entenderá hacia el final. </a:t>
            </a:r>
          </a:p>
          <a:p>
            <a:endParaRPr lang="es-PE" dirty="0"/>
          </a:p>
          <a:p>
            <a:r>
              <a:rPr lang="es-PE" dirty="0"/>
              <a:t>Clitemnestra defiende la postura de que su acto es justo y vindicativo. Toma el poder junto a Egisto.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Coro: “el acto impío produce después otros que se parecen al que los engendró”. </a:t>
            </a:r>
            <a:r>
              <a:rPr lang="es-PE" dirty="0"/>
              <a:t>(Esquilo, Agamenón, s/f)</a:t>
            </a:r>
          </a:p>
        </p:txBody>
      </p:sp>
    </p:spTree>
    <p:extLst>
      <p:ext uri="{BB962C8B-B14F-4D97-AF65-F5344CB8AC3E}">
        <p14:creationId xmlns:p14="http://schemas.microsoft.com/office/powerpoint/2010/main" val="147412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3293609"/>
            <a:ext cx="9386594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765505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64160" y="-489084"/>
            <a:ext cx="3173963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66396" y="1041853"/>
            <a:ext cx="11870094" cy="5489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venganza de los hijos de Agamenón: Electra y Orestes.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noche anterior, Clitemnestra sueña que da a luz una serpiente y lacta de ella, hiriéndole.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Angustiada por la culpa del regicidio, envía a un grupo de esclavas troyanas, las </a:t>
            </a:r>
            <a:r>
              <a:rPr lang="es-PE" dirty="0" err="1"/>
              <a:t>Coéforas</a:t>
            </a:r>
            <a:r>
              <a:rPr lang="es-PE" dirty="0"/>
              <a:t>, para que rindan homenaje y libaciones a Atreo.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>
                <a:solidFill>
                  <a:srgbClr val="FF0000"/>
                </a:solidFill>
              </a:rPr>
              <a:t>Orestes exiliado, regresa a Argos y se dispone, infatuado por Apolo, a vengar a su padre.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Es bienvenido en el palacio, se le concede la hospitalidad, pero asesina a Egisto, primero y a su madre, después. Un acto de justicia vengativa, retributiva o </a:t>
            </a:r>
            <a:r>
              <a:rPr lang="es-PE" dirty="0" err="1"/>
              <a:t>retaliativa</a:t>
            </a:r>
            <a:r>
              <a:rPr lang="es-P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900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4375960"/>
            <a:ext cx="509451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302776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684408"/>
            <a:ext cx="1145799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Las erinias atormentan a Orestes</a:t>
            </a:r>
            <a:r>
              <a:rPr lang="es-PE" sz="2400" dirty="0"/>
              <a:t>, pero Apolo le ayuda para que se queden dormidas y él mismo pueda descansar. Le recomienda ir a Atenas. </a:t>
            </a:r>
          </a:p>
          <a:p>
            <a:endParaRPr lang="es-PE" sz="2400" dirty="0"/>
          </a:p>
          <a:p>
            <a:r>
              <a:rPr lang="es-PE" sz="2400" dirty="0"/>
              <a:t>El espectro de Clitemnestra aparece para despertar a las Erinias y reclamar que conlleven su acto de vindicación. </a:t>
            </a:r>
          </a:p>
          <a:p>
            <a:endParaRPr lang="es-PE" sz="2400" dirty="0"/>
          </a:p>
          <a:p>
            <a:r>
              <a:rPr lang="es-PE" sz="2400" dirty="0"/>
              <a:t>En Atenas, </a:t>
            </a:r>
            <a:r>
              <a:rPr lang="es-PE" sz="2400" dirty="0">
                <a:solidFill>
                  <a:srgbClr val="FF0000"/>
                </a:solidFill>
              </a:rPr>
              <a:t>Orestes encuentra a Atenea, quien propone resolver el conflicto estableciendo un juicio y tribunal en donde ella misma es la jueza. Apolo defiende al acusado. Las erinias acusan</a:t>
            </a:r>
            <a:r>
              <a:rPr lang="es-PE" sz="2400" dirty="0"/>
              <a:t>. Esto ocurre en el Areópago.</a:t>
            </a:r>
          </a:p>
          <a:p>
            <a:endParaRPr lang="es-PE" sz="2400" dirty="0"/>
          </a:p>
          <a:p>
            <a:r>
              <a:rPr lang="es-PE" sz="2400" dirty="0"/>
              <a:t>Atenea busca “resolver en un juicio por homicidio cometido por el influjo de cólera intensa” (Esquilo, Euménides, 473-474)</a:t>
            </a:r>
          </a:p>
          <a:p>
            <a:endParaRPr lang="es-PE" sz="2400" dirty="0"/>
          </a:p>
          <a:p>
            <a:r>
              <a:rPr lang="es-PE" sz="2400" dirty="0"/>
              <a:t>Las erinias enfatizan la gravedad de los actos de Orestes. Debe ser castigado. Demandan venganza. Ellas dicen: “O nosotras o el caos” (s/f)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1584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680735" y="92749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364739" y="99841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2261140" y="100312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030658" y="159356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116271" y="561760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556916" y="891465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212034" y="2503941"/>
            <a:ext cx="11767931" cy="4242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Gamio, en el apartado segundo de su ensayo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purificación del juicio político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refiere que: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“El tema de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Orestiada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superación de la concepción “cósmica” de la justicia 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díke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expresada en la vindicación de la cadena de venganzas como modo de restituir el orden de las relaciones humanas –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la visión política de la justicia (</a:t>
            </a:r>
            <a:r>
              <a:rPr lang="es-PE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dikaiosyne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centrada en el ejercicio de la deliberación cívica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 interior de espacios públicos e instituciones libres.” (2005, p.8)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dirty="0"/>
              <a:t>“El drama del príncipe argivo Orestes, el logro de su absolución ante el tribunal erigido por Atenea en el Areópago, bien podría ser considerado como </a:t>
            </a:r>
            <a:r>
              <a:rPr lang="es-PE" sz="2000" dirty="0">
                <a:solidFill>
                  <a:srgbClr val="FF0000"/>
                </a:solidFill>
              </a:rPr>
              <a:t>la concreción de este cambio de paradigma y el acto fundacional de la racionalidad pública</a:t>
            </a:r>
            <a:r>
              <a:rPr lang="es-PE" sz="2000" dirty="0"/>
              <a:t>.” (2005, p.9)</a:t>
            </a:r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8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59026" y="684408"/>
            <a:ext cx="1203297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2000" dirty="0"/>
          </a:p>
          <a:p>
            <a:r>
              <a:rPr lang="es-PE" sz="2000" dirty="0">
                <a:solidFill>
                  <a:srgbClr val="FF0000"/>
                </a:solidFill>
              </a:rPr>
              <a:t>Paradigmas que chocan: el concepto de justicia como venganza vs. el concepto de justicia imparcial</a:t>
            </a:r>
            <a:r>
              <a:rPr lang="es-PE" sz="2000" dirty="0"/>
              <a:t>.</a:t>
            </a:r>
          </a:p>
          <a:p>
            <a:endParaRPr lang="es-PE" sz="2000" dirty="0"/>
          </a:p>
          <a:p>
            <a:r>
              <a:rPr lang="es-PE" sz="2000" dirty="0"/>
              <a:t>Apolo sostiene que produjo un oráculo de acuerdo a la voluntad de </a:t>
            </a:r>
            <a:r>
              <a:rPr lang="es-PE" sz="2000" dirty="0" err="1"/>
              <a:t>Zeús</a:t>
            </a:r>
            <a:r>
              <a:rPr lang="es-PE" sz="2000" dirty="0"/>
              <a:t>: él cumplió con un acto de una jerarquía de mando, por lo cual es inocente e instrumento de un Dios. </a:t>
            </a:r>
          </a:p>
          <a:p>
            <a:endParaRPr lang="es-PE" sz="2000" dirty="0"/>
          </a:p>
          <a:p>
            <a:r>
              <a:rPr lang="es-PE" sz="2000" dirty="0"/>
              <a:t>Atenea vota por Orestes. “</a:t>
            </a:r>
            <a:r>
              <a:rPr lang="es-PE" sz="2800" dirty="0">
                <a:solidFill>
                  <a:srgbClr val="FF0000"/>
                </a:solidFill>
              </a:rPr>
              <a:t>Escuchad ahora la norma que instituyo, pueblo de ática, que vais a resolver la primera causa por sangre derramada. Este concejo de jueces permanecerá siempre en el futuro entre el pueblo de Egeo. En esta colina el respeto del pueblo y el miedo impedirán a los ciudadanos de día y de noche cometer injusticias. (…) Ni anarquía ni despotismo, tal es lo que recomiendo a los ciudadanos de Atenas. </a:t>
            </a:r>
            <a:r>
              <a:rPr lang="es-PE" sz="2000" dirty="0"/>
              <a:t>(Esquilo, Euménides. 682)</a:t>
            </a:r>
          </a:p>
          <a:p>
            <a:endParaRPr lang="es-PE" sz="2000" dirty="0"/>
          </a:p>
          <a:p>
            <a:r>
              <a:rPr lang="es-PE" sz="2000" dirty="0"/>
              <a:t>El jurado vota y resulta en un empate. Orestes es absuelto. (Atenea había prestablecido que si había empate, favorecería a Orestes) A partir de entonces, los problemas y conflictos se resolverán de ese modo. Las erinias protestan de que los modos antiguos han sido abandonados. </a:t>
            </a:r>
          </a:p>
          <a:p>
            <a:r>
              <a:rPr lang="es-PE" sz="2000" dirty="0"/>
              <a:t>Efectivamente, hay un tránsito en los modos de administrar la justicia. </a:t>
            </a:r>
          </a:p>
          <a:p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212290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964326"/>
            <a:ext cx="11457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Las erinias no quedan contentas y amenazan con destruir los cultivos. </a:t>
            </a:r>
          </a:p>
          <a:p>
            <a:endParaRPr lang="es-PE" sz="2400" dirty="0"/>
          </a:p>
          <a:p>
            <a:r>
              <a:rPr lang="es-PE" sz="2400" dirty="0"/>
              <a:t>Atenea las calma y les ofrece un espacio con los dioses, </a:t>
            </a:r>
            <a:r>
              <a:rPr lang="es-PE" sz="2400" dirty="0">
                <a:solidFill>
                  <a:srgbClr val="FF0000"/>
                </a:solidFill>
              </a:rPr>
              <a:t>convirtiéndolas así en las Euménides, o las que celan y suspenden una sed de venganza, pero manteniendo el afán por la justicia. </a:t>
            </a:r>
          </a:p>
          <a:p>
            <a:endParaRPr lang="es-PE" sz="2400" dirty="0"/>
          </a:p>
          <a:p>
            <a:r>
              <a:rPr lang="es-PE" sz="2400" dirty="0"/>
              <a:t>Atenea entonces exclama que ha triunfado </a:t>
            </a:r>
            <a:r>
              <a:rPr lang="es-PE" sz="2400" dirty="0" err="1"/>
              <a:t>Zeús</a:t>
            </a:r>
            <a:r>
              <a:rPr lang="es-PE" sz="2400" dirty="0"/>
              <a:t>, el protector del diálogo y la palabra. </a:t>
            </a:r>
          </a:p>
          <a:p>
            <a:endParaRPr lang="es-PE" sz="2400" dirty="0"/>
          </a:p>
          <a:p>
            <a:r>
              <a:rPr lang="es-PE" sz="2400" dirty="0"/>
              <a:t>Ahora la culpa “no es exterior, sino interior”. </a:t>
            </a:r>
          </a:p>
          <a:p>
            <a:endParaRPr lang="es-PE" sz="2400" dirty="0"/>
          </a:p>
          <a:p>
            <a:r>
              <a:rPr lang="es-PE" sz="2400" dirty="0"/>
              <a:t>Es un caso “raro” de tragedia con un “final feliz”, aunque… si vemos en retrospectiva cómo llegamos a este punto… podemos darlo por debatible. 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141738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70009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17176"/>
            <a:ext cx="10515600" cy="5459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Gamio</a:t>
            </a:r>
            <a:r>
              <a:rPr lang="es-PE" dirty="0"/>
              <a:t> nos señala el pasaje en que </a:t>
            </a:r>
            <a:r>
              <a:rPr lang="es-PE" dirty="0">
                <a:solidFill>
                  <a:srgbClr val="FF0000"/>
                </a:solidFill>
              </a:rPr>
              <a:t>Atenea</a:t>
            </a:r>
            <a:r>
              <a:rPr lang="es-PE" dirty="0"/>
              <a:t> refiere lo siguiente: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“Pero, ya que este asunto se ha presentado aquí, para entender en los homicidios, elegiré </a:t>
            </a:r>
            <a:r>
              <a:rPr lang="es-PE" dirty="0">
                <a:solidFill>
                  <a:srgbClr val="FF0000"/>
                </a:solidFill>
              </a:rPr>
              <a:t>jueces</a:t>
            </a:r>
            <a:r>
              <a:rPr lang="es-PE" dirty="0"/>
              <a:t>, que a la vez que sean </a:t>
            </a:r>
            <a:r>
              <a:rPr lang="es-PE" dirty="0">
                <a:solidFill>
                  <a:srgbClr val="FF0000"/>
                </a:solidFill>
              </a:rPr>
              <a:t>irreprochables en la estimación de la ciudad</a:t>
            </a:r>
            <a:r>
              <a:rPr lang="es-PE" dirty="0"/>
              <a:t>, estén vinculados por juramento, y los constituiré en </a:t>
            </a:r>
            <a:r>
              <a:rPr lang="es-PE" dirty="0">
                <a:solidFill>
                  <a:srgbClr val="FF0000"/>
                </a:solidFill>
              </a:rPr>
              <a:t>tribunal</a:t>
            </a:r>
            <a:r>
              <a:rPr lang="es-PE" dirty="0"/>
              <a:t> para siempre” (Esquilo citado en Gamio, Euménides, 482-484) </a:t>
            </a:r>
          </a:p>
          <a:p>
            <a:pPr marL="0" indent="0">
              <a:buNone/>
            </a:pPr>
            <a:r>
              <a:rPr lang="es-PE" dirty="0"/>
              <a:t>y agrega de inmediato: </a:t>
            </a:r>
          </a:p>
          <a:p>
            <a:pPr marL="0" indent="0">
              <a:buNone/>
            </a:pPr>
            <a:r>
              <a:rPr lang="es-PE" dirty="0"/>
              <a:t>“Lo que la diosa está planteando es </a:t>
            </a:r>
            <a:r>
              <a:rPr lang="es-PE" i="1" dirty="0">
                <a:solidFill>
                  <a:srgbClr val="FF0000"/>
                </a:solidFill>
              </a:rPr>
              <a:t>transformar</a:t>
            </a:r>
            <a:r>
              <a:rPr lang="es-PE" dirty="0">
                <a:solidFill>
                  <a:srgbClr val="FF0000"/>
                </a:solidFill>
              </a:rPr>
              <a:t> lo que se concibe inicialmente como la confrontación de fuerzas enemigas en un </a:t>
            </a:r>
            <a:r>
              <a:rPr lang="es-PE" i="1" dirty="0">
                <a:solidFill>
                  <a:srgbClr val="FF0000"/>
                </a:solidFill>
              </a:rPr>
              <a:t>litigio</a:t>
            </a:r>
            <a:r>
              <a:rPr lang="es-PE" dirty="0"/>
              <a:t>. Por ello señalaba que podemos referirnos a esta declaración como la </a:t>
            </a:r>
            <a:r>
              <a:rPr lang="es-PE" dirty="0">
                <a:solidFill>
                  <a:srgbClr val="FF0000"/>
                </a:solidFill>
              </a:rPr>
              <a:t>fundación mítica de la racionalidad pública</a:t>
            </a:r>
            <a:r>
              <a:rPr lang="es-PE" dirty="0"/>
              <a:t>. (…) Una de las condiciones de esta nueva forma de comprender la justicia supone la existencia de un </a:t>
            </a:r>
            <a:r>
              <a:rPr lang="es-PE" i="1" dirty="0"/>
              <a:t>tercero</a:t>
            </a:r>
            <a:r>
              <a:rPr lang="es-PE" dirty="0"/>
              <a:t> (el juez, y, más allá de este, la institución judicial y el estado de derecho mismo) “que está cualificado para abrir el espacio de la discusión”. </a:t>
            </a:r>
            <a:r>
              <a:rPr lang="es-PE" dirty="0">
                <a:solidFill>
                  <a:srgbClr val="FF0000"/>
                </a:solidFill>
              </a:rPr>
              <a:t>El debate público es el modo en que el conflicto debe ser afrontado</a:t>
            </a:r>
            <a:r>
              <a:rPr lang="es-PE" dirty="0"/>
              <a:t>.” (2005, p.12)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75002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34392275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78540" y="487025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“Es posible considerar la recepción y discusión del Informe Final de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CVR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luz del ejemplo de la sabiduría trágica y sus consecuencias para la construcción de la ciudadanía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.” (2005, p.6)</a:t>
            </a:r>
          </a:p>
          <a:p>
            <a:endParaRPr lang="es-PE" sz="2400" dirty="0">
              <a:solidFill>
                <a:srgbClr val="565656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s-PE" sz="2400" dirty="0"/>
              <a:t>La tragedia griega constituye una de las primeras formas literarias en las que se hace explícita, con particular intensidad, </a:t>
            </a:r>
            <a:r>
              <a:rPr lang="es-PE" sz="2400" dirty="0">
                <a:solidFill>
                  <a:srgbClr val="FF0000"/>
                </a:solidFill>
              </a:rPr>
              <a:t>una comprensión narrativa de la experiencia humana de la exclusión y la crueldad</a:t>
            </a:r>
            <a:r>
              <a:rPr lang="es-PE" sz="2400" dirty="0"/>
              <a:t>. Volver sobre ella puede permitirnos </a:t>
            </a:r>
            <a:r>
              <a:rPr lang="es-PE" sz="2400" dirty="0">
                <a:solidFill>
                  <a:srgbClr val="FF0000"/>
                </a:solidFill>
              </a:rPr>
              <a:t>recuperar un modo relevante de expresar el dolor provocado por la injusticia</a:t>
            </a:r>
            <a:r>
              <a:rPr lang="es-PE" sz="2400" dirty="0"/>
              <a:t>, así como la exigencia incondicional de reconocimiento y reparación del daño” (2005, p.4) </a:t>
            </a:r>
          </a:p>
          <a:p>
            <a:endParaRPr lang="es-PE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6" y="1001525"/>
            <a:ext cx="3860607" cy="4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39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 err="1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844874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4353</Words>
  <Application>Microsoft Office PowerPoint</Application>
  <PresentationFormat>Widescreen</PresentationFormat>
  <Paragraphs>588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Times New Roman</vt:lpstr>
      <vt:lpstr>Tema de Office</vt:lpstr>
      <vt:lpstr>Las virtudes  y la tragedia en la antigua Grecia (+ la Orestíada) </vt:lpstr>
      <vt:lpstr>Narrativas de Justicia</vt:lpstr>
      <vt:lpstr>PowerPoint Presentation</vt:lpstr>
      <vt:lpstr>PowerPoint Presentation</vt:lpstr>
      <vt:lpstr>Las Erinias o furias</vt:lpstr>
      <vt:lpstr>Las Erinias o furias</vt:lpstr>
      <vt:lpstr>PowerPoint Presentation</vt:lpstr>
      <vt:lpstr>PowerPoint Presentation</vt:lpstr>
      <vt:lpstr>PowerPoint Presentation</vt:lpstr>
      <vt:lpstr>PowerPoint Presentation</vt:lpstr>
      <vt:lpstr>Lengua común </vt:lpstr>
      <vt:lpstr>Lengua común </vt:lpstr>
      <vt:lpstr>Lengua común </vt:lpstr>
      <vt:lpstr>Lengua común </vt:lpstr>
      <vt:lpstr>Culto compartido </vt:lpstr>
      <vt:lpstr>Culto compartido </vt:lpstr>
      <vt:lpstr>Culto compartido </vt:lpstr>
      <vt:lpstr>Culto compartido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Nietzsche, “el nacimiento de la tragedia”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 complementarias recomendadas y utilizadas: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Orestes se escabulle al palacio con la ayuda de su hermana Elektra y mata a Egisto primero, y a su madre después.</vt:lpstr>
      <vt:lpstr>PowerPoint Presentation</vt:lpstr>
      <vt:lpstr>Orestes mata a Egisto</vt:lpstr>
      <vt:lpstr>PowerPoint Presentation</vt:lpstr>
      <vt:lpstr>PowerPoint Presentation</vt:lpstr>
      <vt:lpstr>PowerPoint Presentation</vt:lpstr>
      <vt:lpstr>PowerPoint Presentation</vt:lpstr>
      <vt:lpstr>Los Atridas (Linaje y familia de Orestes)</vt:lpstr>
      <vt:lpstr>PowerPoint Presentation</vt:lpstr>
      <vt:lpstr>PowerPoint Presentation</vt:lpstr>
      <vt:lpstr>PowerPoint Presentation</vt:lpstr>
      <vt:lpstr>Los Atridas</vt:lpstr>
      <vt:lpstr>Los Atridas</vt:lpstr>
      <vt:lpstr>Los Atridas – sucesos trágicos contextuales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 virtudes  y la tragedia en la antigua Grecia (+ la Orestíada)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virtudes en el mundo helénico</dc:title>
  <dc:creator>Fernando García Alcalá</dc:creator>
  <cp:lastModifiedBy>F. Garcìa Alcalà</cp:lastModifiedBy>
  <cp:revision>72</cp:revision>
  <dcterms:created xsi:type="dcterms:W3CDTF">2023-08-11T02:23:13Z</dcterms:created>
  <dcterms:modified xsi:type="dcterms:W3CDTF">2025-09-26T11:28:03Z</dcterms:modified>
</cp:coreProperties>
</file>